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33"/>
  </p:notesMasterIdLst>
  <p:sldIdLst>
    <p:sldId id="256" r:id="rId2"/>
    <p:sldId id="261" r:id="rId3"/>
    <p:sldId id="297" r:id="rId4"/>
    <p:sldId id="294" r:id="rId5"/>
    <p:sldId id="292" r:id="rId6"/>
    <p:sldId id="290" r:id="rId7"/>
    <p:sldId id="293" r:id="rId8"/>
    <p:sldId id="289" r:id="rId9"/>
    <p:sldId id="257" r:id="rId10"/>
    <p:sldId id="288" r:id="rId11"/>
    <p:sldId id="258" r:id="rId12"/>
    <p:sldId id="259" r:id="rId13"/>
    <p:sldId id="295" r:id="rId14"/>
    <p:sldId id="283" r:id="rId15"/>
    <p:sldId id="287" r:id="rId16"/>
    <p:sldId id="296" r:id="rId17"/>
    <p:sldId id="278" r:id="rId18"/>
    <p:sldId id="281" r:id="rId19"/>
    <p:sldId id="282" r:id="rId20"/>
    <p:sldId id="262" r:id="rId21"/>
    <p:sldId id="299" r:id="rId22"/>
    <p:sldId id="298" r:id="rId23"/>
    <p:sldId id="300" r:id="rId24"/>
    <p:sldId id="264" r:id="rId25"/>
    <p:sldId id="301" r:id="rId26"/>
    <p:sldId id="302" r:id="rId27"/>
    <p:sldId id="279" r:id="rId28"/>
    <p:sldId id="266" r:id="rId29"/>
    <p:sldId id="286" r:id="rId30"/>
    <p:sldId id="276" r:id="rId31"/>
    <p:sldId id="27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p:restoredTop sz="94719"/>
  </p:normalViewPr>
  <p:slideViewPr>
    <p:cSldViewPr snapToGrid="0" snapToObjects="1">
      <p:cViewPr varScale="1">
        <p:scale>
          <a:sx n="95" d="100"/>
          <a:sy n="95" d="100"/>
        </p:scale>
        <p:origin x="4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B2E128-40EA-3A48-A818-90A9D5E651C5}" type="datetimeFigureOut">
              <a:rPr lang="en-US" smtClean="0"/>
              <a:t>6/5/17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3EEBD3-92F3-6B43-82B5-1C80090C9963}" type="slidenum">
              <a:rPr lang="en-US" smtClean="0"/>
              <a:t>‹#›</a:t>
            </a:fld>
            <a:endParaRPr lang="en-US" dirty="0"/>
          </a:p>
        </p:txBody>
      </p:sp>
    </p:spTree>
    <p:extLst>
      <p:ext uri="{BB962C8B-B14F-4D97-AF65-F5344CB8AC3E}">
        <p14:creationId xmlns:p14="http://schemas.microsoft.com/office/powerpoint/2010/main" val="2136699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3EEBD3-92F3-6B43-82B5-1C80090C9963}" type="slidenum">
              <a:rPr lang="en-US" smtClean="0"/>
              <a:t>19</a:t>
            </a:fld>
            <a:endParaRPr lang="en-US" dirty="0"/>
          </a:p>
        </p:txBody>
      </p:sp>
    </p:spTree>
    <p:extLst>
      <p:ext uri="{BB962C8B-B14F-4D97-AF65-F5344CB8AC3E}">
        <p14:creationId xmlns:p14="http://schemas.microsoft.com/office/powerpoint/2010/main" val="2095353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D90A37-BCAA-F34B-B906-ABFD0CF80EEA}" type="datetime1">
              <a:rPr lang="en-CA" smtClean="0"/>
              <a:t>2017-06-05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521256-48C7-AD44-9B97-83E707469881}" type="datetime1">
              <a:rPr lang="en-CA" smtClean="0"/>
              <a:t>2017-06-05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060EEE-14AC-9D41-B306-28BC33D0CBAE}" type="datetime1">
              <a:rPr lang="en-CA" smtClean="0"/>
              <a:t>2017-06-05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3D7734-9514-254C-A219-262F301134A5}" type="datetime1">
              <a:rPr lang="en-CA" smtClean="0"/>
              <a:t>2017-06-05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4404A8-F348-5C43-8A9D-3E947ABBC4F2}" type="datetime1">
              <a:rPr lang="en-CA" smtClean="0"/>
              <a:t>2017-06-05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03CEB72-ECC2-0E4E-89F9-ABB66E715E67}" type="datetime1">
              <a:rPr lang="en-CA" smtClean="0"/>
              <a:t>2017-06-05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28A3A05E-3809-ED49-BC82-1515740147C6}" type="datetime1">
              <a:rPr lang="en-CA" smtClean="0"/>
              <a:t>2017-06-05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0BDBC81B-9B34-514C-96E8-5C8933E8E988}" type="datetime1">
              <a:rPr lang="en-CA" smtClean="0"/>
              <a:t>2017-06-05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B24FF9E-D7B0-164B-88F2-A283AD9838F2}" type="datetime1">
              <a:rPr lang="en-CA" smtClean="0"/>
              <a:t>2017-06-05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68488EA-4FAC-D048-B6B4-1AEADE640FDA}" type="datetime1">
              <a:rPr lang="en-CA" smtClean="0"/>
              <a:t>2017-06-05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E793581-F2FB-6647-A817-F02A64F8DF1F}" type="datetime1">
              <a:rPr lang="en-CA" smtClean="0"/>
              <a:t>2017-06-05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8331B11-DFC5-4A4B-B7DA-30F34319E375}" type="datetime1">
              <a:rPr lang="en-CA" smtClean="0"/>
              <a:t>2017-06-05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NULL" TargetMode="External"/><Relationship Id="rId3" Type="http://schemas.openxmlformats.org/officeDocument/2006/relationships/hyperlink" Target="NUL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bhendrickson@baxsecuritieslaw.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Barbara Hendrickson </a:t>
            </a:r>
          </a:p>
          <a:p>
            <a:r>
              <a:rPr lang="en-US" dirty="0" smtClean="0"/>
              <a:t>BAX </a:t>
            </a:r>
            <a:r>
              <a:rPr lang="en-US" dirty="0"/>
              <a:t>SECURITIES </a:t>
            </a:r>
            <a:r>
              <a:rPr lang="en-US" dirty="0" smtClean="0"/>
              <a:t>LAW  June 1, 2017</a:t>
            </a:r>
          </a:p>
          <a:p>
            <a:endParaRPr lang="en-US" dirty="0" smtClean="0"/>
          </a:p>
          <a:p>
            <a:endParaRPr lang="en-US" dirty="0"/>
          </a:p>
        </p:txBody>
      </p:sp>
      <p:sp>
        <p:nvSpPr>
          <p:cNvPr id="5" name="Date Placeholder 4"/>
          <p:cNvSpPr>
            <a:spLocks noGrp="1"/>
          </p:cNvSpPr>
          <p:nvPr>
            <p:ph type="dt" sz="half" idx="10"/>
          </p:nvPr>
        </p:nvSpPr>
        <p:spPr/>
        <p:txBody>
          <a:bodyPr/>
          <a:lstStyle/>
          <a:p>
            <a:fld id="{35B5584B-FF0B-CC42-8937-501B8D348DAF}" type="datetime1">
              <a:rPr lang="en-CA" smtClean="0"/>
              <a:t>2017-06-05</a:t>
            </a:fld>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1</a:t>
            </a:fld>
            <a:endParaRPr lang="en-US" dirty="0"/>
          </a:p>
        </p:txBody>
      </p:sp>
      <p:sp>
        <p:nvSpPr>
          <p:cNvPr id="4" name="Title 3"/>
          <p:cNvSpPr>
            <a:spLocks noGrp="1"/>
          </p:cNvSpPr>
          <p:nvPr>
            <p:ph type="ctrTitle"/>
          </p:nvPr>
        </p:nvSpPr>
        <p:spPr/>
        <p:txBody>
          <a:bodyPr>
            <a:normAutofit fontScale="90000"/>
          </a:bodyPr>
          <a:lstStyle/>
          <a:p>
            <a:r>
              <a:rPr lang="en-US" dirty="0"/>
              <a:t>Securities Law Considerations in Private Company Transactions</a:t>
            </a:r>
            <a:br>
              <a:rPr lang="en-US" dirty="0"/>
            </a:br>
            <a:endParaRPr lang="en-US" dirty="0"/>
          </a:p>
        </p:txBody>
      </p:sp>
    </p:spTree>
    <p:extLst>
      <p:ext uri="{BB962C8B-B14F-4D97-AF65-F5344CB8AC3E}">
        <p14:creationId xmlns:p14="http://schemas.microsoft.com/office/powerpoint/2010/main" val="234073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What is a “security”</a:t>
            </a:r>
            <a:endParaRPr lang="en-US" dirty="0"/>
          </a:p>
        </p:txBody>
      </p:sp>
      <p:sp>
        <p:nvSpPr>
          <p:cNvPr id="3" name="Content Placeholder 2"/>
          <p:cNvSpPr>
            <a:spLocks noGrp="1"/>
          </p:cNvSpPr>
          <p:nvPr>
            <p:ph idx="1"/>
          </p:nvPr>
        </p:nvSpPr>
        <p:spPr/>
        <p:txBody>
          <a:bodyPr/>
          <a:lstStyle/>
          <a:p>
            <a:r>
              <a:rPr lang="en-US" dirty="0" smtClean="0"/>
              <a:t>The definition of what can be a “security” is very broad and the securities commissions have a wide latitude to find that an activity falls under their jurisdiction if necessary to protect investors.</a:t>
            </a:r>
          </a:p>
          <a:p>
            <a:r>
              <a:rPr lang="en-US" dirty="0" smtClean="0"/>
              <a:t>An investment contract exists where three factors are present:</a:t>
            </a:r>
          </a:p>
          <a:p>
            <a:r>
              <a:rPr lang="en-US" dirty="0" smtClean="0"/>
              <a:t>A person invests in money;</a:t>
            </a:r>
          </a:p>
          <a:p>
            <a:r>
              <a:rPr lang="en-US" dirty="0" smtClean="0"/>
              <a:t>In a common enterprise;</a:t>
            </a:r>
          </a:p>
          <a:p>
            <a:r>
              <a:rPr lang="en-US" dirty="0" smtClean="0"/>
              <a:t>The investor is led to expect profits solely from the efforts of others</a:t>
            </a:r>
            <a:endParaRPr lang="en-US" dirty="0"/>
          </a:p>
        </p:txBody>
      </p:sp>
      <p:sp>
        <p:nvSpPr>
          <p:cNvPr id="4" name="Date Placeholder 3"/>
          <p:cNvSpPr>
            <a:spLocks noGrp="1"/>
          </p:cNvSpPr>
          <p:nvPr>
            <p:ph type="dt" sz="half" idx="10"/>
          </p:nvPr>
        </p:nvSpPr>
        <p:spPr/>
        <p:txBody>
          <a:bodyPr/>
          <a:lstStyle/>
          <a:p>
            <a:fld id="{96294A0E-7467-274F-BC2E-C40339FF331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1286443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What is a “trade”</a:t>
            </a:r>
            <a:endParaRPr lang="en-US" dirty="0"/>
          </a:p>
        </p:txBody>
      </p:sp>
      <p:sp>
        <p:nvSpPr>
          <p:cNvPr id="3" name="Content Placeholder 2"/>
          <p:cNvSpPr>
            <a:spLocks noGrp="1"/>
          </p:cNvSpPr>
          <p:nvPr>
            <p:ph idx="1"/>
          </p:nvPr>
        </p:nvSpPr>
        <p:spPr/>
        <p:txBody>
          <a:bodyPr/>
          <a:lstStyle/>
          <a:p>
            <a:r>
              <a:rPr lang="en-US" dirty="0" smtClean="0"/>
              <a:t>A “trade” in a “security” includes </a:t>
            </a:r>
            <a:r>
              <a:rPr lang="en-US" dirty="0"/>
              <a:t>any sale or disposition of a security for valuable </a:t>
            </a:r>
            <a:r>
              <a:rPr lang="en-US" dirty="0" smtClean="0"/>
              <a:t>consideration.</a:t>
            </a:r>
          </a:p>
          <a:p>
            <a:endParaRPr lang="en-US" dirty="0" smtClean="0"/>
          </a:p>
          <a:p>
            <a:r>
              <a:rPr lang="en-US" dirty="0" smtClean="0"/>
              <a:t>A “trade”  also includes “any </a:t>
            </a:r>
            <a:r>
              <a:rPr lang="en-US" dirty="0"/>
              <a:t>act, advertisement, solicitation, conduct or negotiation directly or indirectly in furtherance of any of the </a:t>
            </a:r>
            <a:r>
              <a:rPr lang="en-US" dirty="0" smtClean="0"/>
              <a:t>foregoing”</a:t>
            </a:r>
            <a:endParaRPr lang="en-US" dirty="0"/>
          </a:p>
          <a:p>
            <a:endParaRPr lang="en-US" dirty="0"/>
          </a:p>
        </p:txBody>
      </p:sp>
      <p:sp>
        <p:nvSpPr>
          <p:cNvPr id="4" name="Date Placeholder 3"/>
          <p:cNvSpPr>
            <a:spLocks noGrp="1"/>
          </p:cNvSpPr>
          <p:nvPr>
            <p:ph type="dt" sz="half" idx="10"/>
          </p:nvPr>
        </p:nvSpPr>
        <p:spPr/>
        <p:txBody>
          <a:bodyPr/>
          <a:lstStyle/>
          <a:p>
            <a:fld id="{0DC05955-ED6A-E340-AB32-44FED6AC7462}"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122475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a:t>S</a:t>
            </a:r>
            <a:r>
              <a:rPr lang="en-US" dirty="0" smtClean="0"/>
              <a:t>ecurities </a:t>
            </a:r>
            <a:br>
              <a:rPr lang="en-US" dirty="0" smtClean="0"/>
            </a:br>
            <a:r>
              <a:rPr lang="en-US" dirty="0" smtClean="0"/>
              <a:t>regulation</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Once you have a trade in a security four broad sets of rules apply:</a:t>
            </a:r>
          </a:p>
          <a:p>
            <a:pPr lvl="1"/>
            <a:r>
              <a:rPr lang="en-US" sz="2000" dirty="0" smtClean="0"/>
              <a:t>The registration rules which requires certain individuals/ firms to register with a securities commission</a:t>
            </a:r>
          </a:p>
          <a:p>
            <a:pPr lvl="1"/>
            <a:r>
              <a:rPr lang="en-US" sz="2000" dirty="0" smtClean="0"/>
              <a:t>The prospectus rules which require the filing and receipting of a prospectus as well as the filing of reports of trades respecting those sales and any marketing materials provided to investors in conjunction with sales.</a:t>
            </a:r>
          </a:p>
          <a:p>
            <a:pPr lvl="1"/>
            <a:r>
              <a:rPr lang="en-US" sz="2000" dirty="0" smtClean="0"/>
              <a:t>The advisor registration requirements which requires individuals and </a:t>
            </a:r>
            <a:r>
              <a:rPr lang="en-US" sz="2000" dirty="0"/>
              <a:t>f</a:t>
            </a:r>
            <a:r>
              <a:rPr lang="en-US" sz="2000" dirty="0" smtClean="0"/>
              <a:t>irms “advising” on securities to be registered</a:t>
            </a:r>
          </a:p>
          <a:p>
            <a:endParaRPr lang="en-US" dirty="0"/>
          </a:p>
          <a:p>
            <a:endParaRPr lang="en-US" dirty="0"/>
          </a:p>
        </p:txBody>
      </p:sp>
      <p:sp>
        <p:nvSpPr>
          <p:cNvPr id="4" name="Date Placeholder 3"/>
          <p:cNvSpPr>
            <a:spLocks noGrp="1"/>
          </p:cNvSpPr>
          <p:nvPr>
            <p:ph type="dt" sz="half" idx="10"/>
          </p:nvPr>
        </p:nvSpPr>
        <p:spPr/>
        <p:txBody>
          <a:bodyPr/>
          <a:lstStyle/>
          <a:p>
            <a:fld id="{E22772A1-38E8-7343-9373-3144E2C3D8DD}"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323446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a:t>S</a:t>
            </a:r>
            <a:r>
              <a:rPr lang="en-US" dirty="0" smtClean="0"/>
              <a:t>ecurities </a:t>
            </a:r>
            <a:br>
              <a:rPr lang="en-US" dirty="0" smtClean="0"/>
            </a:br>
            <a:r>
              <a:rPr lang="en-US" dirty="0" smtClean="0"/>
              <a:t>regulation</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Once you have a trade in a security five broad sets of rules apply (</a:t>
            </a:r>
            <a:r>
              <a:rPr lang="en-US" dirty="0" err="1" smtClean="0"/>
              <a:t>con’t</a:t>
            </a:r>
            <a:r>
              <a:rPr lang="en-US" dirty="0" smtClean="0"/>
              <a:t>):</a:t>
            </a:r>
          </a:p>
          <a:p>
            <a:pPr lvl="0"/>
            <a:r>
              <a:rPr lang="en-US" dirty="0"/>
              <a:t>Disclosure requirements which require issuers who have offered securities to file marketing materials and comply with securities rules respecting the content of the marketing material and which provide investors with rescission rights and rights to sue for misrepresentations in the disclosure</a:t>
            </a:r>
          </a:p>
          <a:p>
            <a:pPr lvl="0"/>
            <a:r>
              <a:rPr lang="en-US" dirty="0"/>
              <a:t>Take over and issuer bid requirements</a:t>
            </a:r>
          </a:p>
          <a:p>
            <a:pPr lvl="0"/>
            <a:endParaRPr lang="en-US" dirty="0"/>
          </a:p>
          <a:p>
            <a:endParaRPr lang="en-US" dirty="0"/>
          </a:p>
        </p:txBody>
      </p:sp>
      <p:sp>
        <p:nvSpPr>
          <p:cNvPr id="4" name="Date Placeholder 3"/>
          <p:cNvSpPr>
            <a:spLocks noGrp="1"/>
          </p:cNvSpPr>
          <p:nvPr>
            <p:ph type="dt" sz="half" idx="10"/>
          </p:nvPr>
        </p:nvSpPr>
        <p:spPr/>
        <p:txBody>
          <a:bodyPr/>
          <a:lstStyle/>
          <a:p>
            <a:fld id="{E22772A1-38E8-7343-9373-3144E2C3D8DD}"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836614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BAX </a:t>
            </a:r>
            <a:r>
              <a:rPr lang="en-US" dirty="0" smtClean="0"/>
              <a:t/>
            </a:r>
            <a:br>
              <a:rPr lang="en-US" dirty="0" smtClean="0"/>
            </a:br>
            <a:r>
              <a:rPr lang="en-US" dirty="0"/>
              <a:t/>
            </a:r>
            <a:br>
              <a:rPr lang="en-US" dirty="0"/>
            </a:br>
            <a:r>
              <a:rPr lang="en-US" dirty="0" smtClean="0"/>
              <a:t>Registration Requirements</a:t>
            </a:r>
            <a:endParaRPr lang="en-US" dirty="0"/>
          </a:p>
        </p:txBody>
      </p:sp>
      <p:sp>
        <p:nvSpPr>
          <p:cNvPr id="3" name="Content Placeholder 2"/>
          <p:cNvSpPr>
            <a:spLocks noGrp="1"/>
          </p:cNvSpPr>
          <p:nvPr>
            <p:ph idx="1"/>
          </p:nvPr>
        </p:nvSpPr>
        <p:spPr/>
        <p:txBody>
          <a:bodyPr/>
          <a:lstStyle/>
          <a:p>
            <a:r>
              <a:rPr lang="en-US" dirty="0" smtClean="0"/>
              <a:t>Section 25 of the Ontario Securities Act provides that:</a:t>
            </a:r>
          </a:p>
          <a:p>
            <a:r>
              <a:rPr lang="en-US" dirty="0"/>
              <a:t>a</a:t>
            </a:r>
            <a:r>
              <a:rPr lang="en-US" dirty="0" smtClean="0"/>
              <a:t> </a:t>
            </a:r>
            <a:r>
              <a:rPr lang="en-US" dirty="0"/>
              <a:t>person or company shall not engage in or hold himself, herself or itself out as engaging in the business of trading in securities unless the person or </a:t>
            </a:r>
            <a:r>
              <a:rPr lang="en-US" dirty="0" smtClean="0"/>
              <a:t>company is registered in accordance with securities laws or has an exemption from those laws</a:t>
            </a:r>
            <a:endParaRPr lang="en-US" dirty="0"/>
          </a:p>
        </p:txBody>
      </p:sp>
      <p:sp>
        <p:nvSpPr>
          <p:cNvPr id="4" name="Date Placeholder 3"/>
          <p:cNvSpPr>
            <a:spLocks noGrp="1"/>
          </p:cNvSpPr>
          <p:nvPr>
            <p:ph type="dt" sz="half" idx="10"/>
          </p:nvPr>
        </p:nvSpPr>
        <p:spPr/>
        <p:txBody>
          <a:bodyPr/>
          <a:lstStyle/>
          <a:p>
            <a:fld id="{73ECD88C-A761-E54B-91C0-72B5963928BE}"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1027771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BAX </a:t>
            </a:r>
            <a:r>
              <a:rPr lang="en-US" dirty="0" smtClean="0"/>
              <a:t/>
            </a:r>
            <a:br>
              <a:rPr lang="en-US" dirty="0" smtClean="0"/>
            </a:br>
            <a:r>
              <a:rPr lang="en-US" dirty="0" smtClean="0"/>
              <a:t>Registration Requirements</a:t>
            </a:r>
            <a:endParaRPr lang="en-US" dirty="0"/>
          </a:p>
        </p:txBody>
      </p:sp>
      <p:sp>
        <p:nvSpPr>
          <p:cNvPr id="3" name="Content Placeholder 2"/>
          <p:cNvSpPr>
            <a:spLocks noGrp="1"/>
          </p:cNvSpPr>
          <p:nvPr>
            <p:ph idx="1"/>
          </p:nvPr>
        </p:nvSpPr>
        <p:spPr/>
        <p:txBody>
          <a:bodyPr>
            <a:normAutofit/>
          </a:bodyPr>
          <a:lstStyle/>
          <a:p>
            <a:r>
              <a:rPr lang="en-US" dirty="0" smtClean="0"/>
              <a:t>There are several categories of registration</a:t>
            </a:r>
          </a:p>
          <a:p>
            <a:r>
              <a:rPr lang="en-US" dirty="0" smtClean="0"/>
              <a:t>Exempt market dealers</a:t>
            </a:r>
          </a:p>
          <a:p>
            <a:r>
              <a:rPr lang="en-US" dirty="0" smtClean="0"/>
              <a:t>Investment dealers</a:t>
            </a:r>
          </a:p>
          <a:p>
            <a:r>
              <a:rPr lang="en-US" dirty="0" smtClean="0"/>
              <a:t>Mutual fund dealers</a:t>
            </a:r>
          </a:p>
          <a:p>
            <a:r>
              <a:rPr lang="en-US" dirty="0" smtClean="0"/>
              <a:t>Portfolio managers / advisors</a:t>
            </a:r>
          </a:p>
          <a:p>
            <a:r>
              <a:rPr lang="en-US" dirty="0" smtClean="0"/>
              <a:t>Investment fund managers</a:t>
            </a:r>
          </a:p>
        </p:txBody>
      </p:sp>
      <p:sp>
        <p:nvSpPr>
          <p:cNvPr id="4" name="Date Placeholder 3"/>
          <p:cNvSpPr>
            <a:spLocks noGrp="1"/>
          </p:cNvSpPr>
          <p:nvPr>
            <p:ph type="dt" sz="half" idx="10"/>
          </p:nvPr>
        </p:nvSpPr>
        <p:spPr/>
        <p:txBody>
          <a:bodyPr/>
          <a:lstStyle/>
          <a:p>
            <a:fld id="{73ECD88C-A761-E54B-91C0-72B5963928BE}"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1645362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BAX </a:t>
            </a:r>
            <a:r>
              <a:rPr lang="en-US" dirty="0" smtClean="0"/>
              <a:t/>
            </a:r>
            <a:br>
              <a:rPr lang="en-US" dirty="0" smtClean="0"/>
            </a:br>
            <a:r>
              <a:rPr lang="en-US" dirty="0" smtClean="0"/>
              <a:t>Registration Requirements</a:t>
            </a:r>
            <a:endParaRPr lang="en-US" dirty="0"/>
          </a:p>
        </p:txBody>
      </p:sp>
      <p:sp>
        <p:nvSpPr>
          <p:cNvPr id="3" name="Content Placeholder 2"/>
          <p:cNvSpPr>
            <a:spLocks noGrp="1"/>
          </p:cNvSpPr>
          <p:nvPr>
            <p:ph idx="1"/>
          </p:nvPr>
        </p:nvSpPr>
        <p:spPr/>
        <p:txBody>
          <a:bodyPr>
            <a:normAutofit/>
          </a:bodyPr>
          <a:lstStyle/>
          <a:p>
            <a:r>
              <a:rPr lang="en-US" dirty="0" smtClean="0"/>
              <a:t>Firms that are in the “business” in the trading of securities will need to be registered as either an investment dealer or exempt market dealer.</a:t>
            </a:r>
          </a:p>
          <a:p>
            <a:r>
              <a:rPr lang="en-US" dirty="0" smtClean="0"/>
              <a:t>The tests for when the registration requirements apply are complex  and guidance can be found in the companion policy to </a:t>
            </a:r>
            <a:r>
              <a:rPr lang="en-US" dirty="0"/>
              <a:t>N</a:t>
            </a:r>
            <a:r>
              <a:rPr lang="en-US" dirty="0" smtClean="0"/>
              <a:t>ational Instrument 45-106</a:t>
            </a:r>
          </a:p>
          <a:p>
            <a:r>
              <a:rPr lang="en-US" dirty="0">
                <a:hlinkClick r:id="rId2" invalidUrl="https://www.bcsc.bc.ca/45-106CP_[CP]_10052016/"/>
              </a:rPr>
              <a:t>https://www.bcsc.bc.ca/45-106CP_[CP]_10052016</a:t>
            </a:r>
            <a:r>
              <a:rPr lang="en-US" dirty="0" smtClean="0">
                <a:hlinkClick r:id="rId3" invalidUrl="https://www.bcsc.bc.ca/45-106CP_[CP]_10052016/"/>
              </a:rPr>
              <a:t>/</a:t>
            </a:r>
            <a:endParaRPr lang="en-US" dirty="0" smtClean="0"/>
          </a:p>
          <a:p>
            <a:r>
              <a:rPr lang="en-US" dirty="0" smtClean="0"/>
              <a:t>The exemptions from the registration requirements are limited</a:t>
            </a:r>
          </a:p>
          <a:p>
            <a:endParaRPr lang="en-US" dirty="0" smtClean="0"/>
          </a:p>
        </p:txBody>
      </p:sp>
      <p:sp>
        <p:nvSpPr>
          <p:cNvPr id="4" name="Date Placeholder 3"/>
          <p:cNvSpPr>
            <a:spLocks noGrp="1"/>
          </p:cNvSpPr>
          <p:nvPr>
            <p:ph type="dt" sz="half" idx="10"/>
          </p:nvPr>
        </p:nvSpPr>
        <p:spPr/>
        <p:txBody>
          <a:bodyPr/>
          <a:lstStyle/>
          <a:p>
            <a:fld id="{73ECD88C-A761-E54B-91C0-72B5963928BE}"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491577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a:t>
            </a:r>
            <a:r>
              <a:rPr lang="en-US" dirty="0" smtClean="0"/>
              <a:t/>
            </a:r>
            <a:br>
              <a:rPr lang="en-US" dirty="0" smtClean="0"/>
            </a:br>
            <a:r>
              <a:rPr lang="en-US" dirty="0" smtClean="0"/>
              <a:t>Prospectus Requirements</a:t>
            </a:r>
            <a:endParaRPr lang="en-US" dirty="0"/>
          </a:p>
        </p:txBody>
      </p:sp>
      <p:sp>
        <p:nvSpPr>
          <p:cNvPr id="3" name="Content Placeholder 2"/>
          <p:cNvSpPr>
            <a:spLocks noGrp="1"/>
          </p:cNvSpPr>
          <p:nvPr>
            <p:ph idx="1"/>
          </p:nvPr>
        </p:nvSpPr>
        <p:spPr/>
        <p:txBody>
          <a:bodyPr/>
          <a:lstStyle/>
          <a:p>
            <a:r>
              <a:rPr lang="en-US" dirty="0" smtClean="0"/>
              <a:t>Section 53(1) of the Ontario Securities Act provides:</a:t>
            </a:r>
          </a:p>
          <a:p>
            <a:pPr lvl="1"/>
            <a:r>
              <a:rPr lang="en-US" sz="2000" dirty="0" smtClean="0"/>
              <a:t>No </a:t>
            </a:r>
            <a:r>
              <a:rPr lang="en-US" sz="2000" dirty="0"/>
              <a:t>person or company shall trade in a security on his, her or its own account or on behalf of any other person or company if the trade would be a distribution of the security, unless a preliminary prospectus and a prospectus have been filed and receipts have been issued for them by the Director.</a:t>
            </a:r>
            <a:endParaRPr lang="en-US" sz="2000" dirty="0" smtClean="0"/>
          </a:p>
        </p:txBody>
      </p:sp>
      <p:sp>
        <p:nvSpPr>
          <p:cNvPr id="4" name="Date Placeholder 3"/>
          <p:cNvSpPr>
            <a:spLocks noGrp="1"/>
          </p:cNvSpPr>
          <p:nvPr>
            <p:ph type="dt" sz="half" idx="10"/>
          </p:nvPr>
        </p:nvSpPr>
        <p:spPr/>
        <p:txBody>
          <a:bodyPr/>
          <a:lstStyle/>
          <a:p>
            <a:fld id="{8CD280EE-8EF7-0E4B-9DB8-9221717A097B}"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1871501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BAX </a:t>
            </a:r>
            <a:r>
              <a:rPr lang="en-US" dirty="0" smtClean="0"/>
              <a:t/>
            </a:r>
            <a:br>
              <a:rPr lang="en-US" dirty="0" smtClean="0"/>
            </a:br>
            <a:r>
              <a:rPr lang="en-US" dirty="0" smtClean="0"/>
              <a:t>Prospectus Requirements</a:t>
            </a:r>
            <a:br>
              <a:rPr lang="en-US" dirty="0" smtClean="0"/>
            </a:br>
            <a:endParaRPr lang="en-US" dirty="0"/>
          </a:p>
        </p:txBody>
      </p:sp>
      <p:sp>
        <p:nvSpPr>
          <p:cNvPr id="3" name="Content Placeholder 2"/>
          <p:cNvSpPr>
            <a:spLocks noGrp="1"/>
          </p:cNvSpPr>
          <p:nvPr>
            <p:ph idx="1"/>
          </p:nvPr>
        </p:nvSpPr>
        <p:spPr/>
        <p:txBody>
          <a:bodyPr/>
          <a:lstStyle/>
          <a:p>
            <a:r>
              <a:rPr lang="en-US" dirty="0" smtClean="0"/>
              <a:t>The trigger for the prospectus requirement is a “distribution” of securities</a:t>
            </a:r>
          </a:p>
          <a:p>
            <a:r>
              <a:rPr lang="en-US" dirty="0" smtClean="0"/>
              <a:t>A distribution is a “trade in a security of an issuer that has not been previously issued.”</a:t>
            </a:r>
          </a:p>
          <a:p>
            <a:r>
              <a:rPr lang="en-US" dirty="0" smtClean="0"/>
              <a:t>There are a number of exemptions from the Prospectus Requirement.</a:t>
            </a:r>
          </a:p>
          <a:p>
            <a:r>
              <a:rPr lang="en-US" dirty="0"/>
              <a:t>In Ontario these exemptions are found in NI 45-106 and in OSC Rule 45-501</a:t>
            </a:r>
          </a:p>
          <a:p>
            <a:endParaRPr lang="en-US" dirty="0"/>
          </a:p>
          <a:p>
            <a:endParaRPr lang="en-US" dirty="0"/>
          </a:p>
        </p:txBody>
      </p:sp>
      <p:sp>
        <p:nvSpPr>
          <p:cNvPr id="4" name="Date Placeholder 3"/>
          <p:cNvSpPr>
            <a:spLocks noGrp="1"/>
          </p:cNvSpPr>
          <p:nvPr>
            <p:ph type="dt" sz="half" idx="10"/>
          </p:nvPr>
        </p:nvSpPr>
        <p:spPr/>
        <p:txBody>
          <a:bodyPr/>
          <a:lstStyle/>
          <a:p>
            <a:fld id="{45C62E03-8F73-004C-8A99-F3A7F1909D92}"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1853388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BAX </a:t>
            </a:r>
            <a:r>
              <a:rPr lang="en-US" dirty="0" smtClean="0"/>
              <a:t/>
            </a:r>
            <a:br>
              <a:rPr lang="en-US" dirty="0" smtClean="0"/>
            </a:br>
            <a:r>
              <a:rPr lang="en-US" dirty="0" smtClean="0"/>
              <a:t>Prospectus Requirements</a:t>
            </a:r>
            <a:endParaRPr lang="en-US" dirty="0"/>
          </a:p>
        </p:txBody>
      </p:sp>
      <p:sp>
        <p:nvSpPr>
          <p:cNvPr id="3" name="Content Placeholder 2"/>
          <p:cNvSpPr>
            <a:spLocks noGrp="1"/>
          </p:cNvSpPr>
          <p:nvPr>
            <p:ph idx="1"/>
          </p:nvPr>
        </p:nvSpPr>
        <p:spPr/>
        <p:txBody>
          <a:bodyPr>
            <a:normAutofit/>
          </a:bodyPr>
          <a:lstStyle/>
          <a:p>
            <a:r>
              <a:rPr lang="en-US" dirty="0" smtClean="0"/>
              <a:t>An issuer will not be required to prepare and provide a prospectus to issuers if an exemption from that requirement is available. These include:</a:t>
            </a:r>
          </a:p>
          <a:p>
            <a:pPr lvl="1"/>
            <a:r>
              <a:rPr lang="en-US" dirty="0" smtClean="0"/>
              <a:t>Accredited investors</a:t>
            </a:r>
          </a:p>
          <a:p>
            <a:pPr lvl="1"/>
            <a:r>
              <a:rPr lang="en-US" dirty="0" smtClean="0"/>
              <a:t>Offering memorandum</a:t>
            </a:r>
          </a:p>
          <a:p>
            <a:pPr lvl="1"/>
            <a:r>
              <a:rPr lang="en-US" dirty="0" smtClean="0"/>
              <a:t>Private issuer</a:t>
            </a:r>
          </a:p>
          <a:p>
            <a:pPr lvl="1"/>
            <a:r>
              <a:rPr lang="en-US" dirty="0" smtClean="0"/>
              <a:t>Friends, Family and Close Business Associates</a:t>
            </a:r>
          </a:p>
          <a:p>
            <a:pPr lvl="1"/>
            <a:r>
              <a:rPr lang="en-US" dirty="0" smtClean="0"/>
              <a:t>Minimum Amount Investment</a:t>
            </a:r>
          </a:p>
          <a:p>
            <a:r>
              <a:rPr lang="en-US" dirty="0" smtClean="0"/>
              <a:t>For a summary of the most common exemptions: http</a:t>
            </a:r>
            <a:r>
              <a:rPr lang="en-US" dirty="0"/>
              <a:t>://www.osc.gov.on.ca/documents/en/Securities-Category4/ni_20160128_45-106_key-capital-prospectus-exemptions.pdf</a:t>
            </a:r>
            <a:endParaRPr lang="en-US" dirty="0" smtClean="0"/>
          </a:p>
          <a:p>
            <a:endParaRPr lang="en-US" dirty="0"/>
          </a:p>
        </p:txBody>
      </p:sp>
      <p:sp>
        <p:nvSpPr>
          <p:cNvPr id="4" name="Date Placeholder 3"/>
          <p:cNvSpPr>
            <a:spLocks noGrp="1"/>
          </p:cNvSpPr>
          <p:nvPr>
            <p:ph type="dt" sz="half" idx="10"/>
          </p:nvPr>
        </p:nvSpPr>
        <p:spPr/>
        <p:txBody>
          <a:bodyPr/>
          <a:lstStyle/>
          <a:p>
            <a:fld id="{53557EBA-7BCE-CD44-BD0C-BB4B3AB8A815}"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22691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a:t>
            </a:r>
            <a:r>
              <a:rPr lang="en-US" dirty="0" smtClean="0"/>
              <a:t/>
            </a:r>
            <a:br>
              <a:rPr lang="en-US" dirty="0" smtClean="0"/>
            </a:br>
            <a:r>
              <a:rPr lang="en-US" dirty="0"/>
              <a:t/>
            </a:r>
            <a:br>
              <a:rPr lang="en-US" dirty="0"/>
            </a:br>
            <a:r>
              <a:rPr lang="en-US" sz="3200" dirty="0" smtClean="0"/>
              <a:t>Introduction</a:t>
            </a:r>
            <a:endParaRPr lang="en-US" sz="3200" dirty="0"/>
          </a:p>
        </p:txBody>
      </p:sp>
      <p:sp>
        <p:nvSpPr>
          <p:cNvPr id="3" name="Content Placeholder 2"/>
          <p:cNvSpPr>
            <a:spLocks noGrp="1"/>
          </p:cNvSpPr>
          <p:nvPr>
            <p:ph idx="1"/>
          </p:nvPr>
        </p:nvSpPr>
        <p:spPr/>
        <p:txBody>
          <a:bodyPr/>
          <a:lstStyle/>
          <a:p>
            <a:r>
              <a:rPr lang="en-US" dirty="0" smtClean="0"/>
              <a:t>Securities law in Canada is a provincial matter all 13 jurisdictions</a:t>
            </a:r>
          </a:p>
          <a:p>
            <a:r>
              <a:rPr lang="en-US" dirty="0" smtClean="0"/>
              <a:t>Each of the 13 provinces and territories have their own securities regulatory authority </a:t>
            </a:r>
          </a:p>
          <a:p>
            <a:r>
              <a:rPr lang="en-US" dirty="0" smtClean="0"/>
              <a:t>The most recent plans for a national securities commission – the Cooperative Capital Market Regulator has been thrown into question by a recent decision of the Quebec Court of Appeal which found </a:t>
            </a:r>
            <a:r>
              <a:rPr lang="en-US" dirty="0" smtClean="0"/>
              <a:t>aspects of it </a:t>
            </a:r>
            <a:r>
              <a:rPr lang="en-US" dirty="0" smtClean="0"/>
              <a:t>to be unconstitutional</a:t>
            </a:r>
          </a:p>
          <a:p>
            <a:r>
              <a:rPr lang="en-US" dirty="0" smtClean="0"/>
              <a:t>This follows a Supreme Court of Canada decision in 2011 that an earlier proposal for a “national securities regulator” was unconstitutional </a:t>
            </a:r>
          </a:p>
          <a:p>
            <a:r>
              <a:rPr lang="en-US" dirty="0" smtClean="0"/>
              <a:t>Currently there is considerable uniformity among the 13 jurisdictions and generally the information presented here for Ontario is the same across </a:t>
            </a:r>
            <a:r>
              <a:rPr lang="en-US" dirty="0"/>
              <a:t>C</a:t>
            </a:r>
            <a:r>
              <a:rPr lang="en-US" dirty="0" smtClean="0"/>
              <a:t>anada </a:t>
            </a:r>
          </a:p>
        </p:txBody>
      </p:sp>
      <p:sp>
        <p:nvSpPr>
          <p:cNvPr id="4" name="Date Placeholder 3"/>
          <p:cNvSpPr>
            <a:spLocks noGrp="1"/>
          </p:cNvSpPr>
          <p:nvPr>
            <p:ph type="dt" sz="half" idx="10"/>
          </p:nvPr>
        </p:nvSpPr>
        <p:spPr/>
        <p:txBody>
          <a:bodyPr/>
          <a:lstStyle/>
          <a:p>
            <a:fld id="{B5F25084-C661-6F46-98E1-96F9AB30550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1784902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Report of Trade Filing Requirements</a:t>
            </a:r>
            <a:endParaRPr lang="en-US" dirty="0"/>
          </a:p>
        </p:txBody>
      </p:sp>
      <p:sp>
        <p:nvSpPr>
          <p:cNvPr id="3" name="Content Placeholder 2"/>
          <p:cNvSpPr>
            <a:spLocks noGrp="1"/>
          </p:cNvSpPr>
          <p:nvPr>
            <p:ph idx="1"/>
          </p:nvPr>
        </p:nvSpPr>
        <p:spPr/>
        <p:txBody>
          <a:bodyPr/>
          <a:lstStyle/>
          <a:p>
            <a:r>
              <a:rPr lang="en-US" dirty="0" smtClean="0"/>
              <a:t>Certain of the prospectus exemptions require that a report of trade be filed with the securities commission in the jurisdiction where the issuer and the investor resides within 10 days of the trade.</a:t>
            </a:r>
          </a:p>
          <a:p>
            <a:r>
              <a:rPr lang="en-US" dirty="0" smtClean="0"/>
              <a:t>There is a uniform form 45-106F1 which in addition to information on the details of the distribution including attributes of the securities sold, all compensation paid in connection with the distribution and names and addresses of investors requires information on the business of the issuer, size of the issuer’s assets, date of formation and financial year end, head office address, and names and addresses of directors, officers and promoters</a:t>
            </a:r>
          </a:p>
          <a:p>
            <a:endParaRPr lang="en-US" dirty="0"/>
          </a:p>
        </p:txBody>
      </p:sp>
      <p:sp>
        <p:nvSpPr>
          <p:cNvPr id="4" name="Date Placeholder 3"/>
          <p:cNvSpPr>
            <a:spLocks noGrp="1"/>
          </p:cNvSpPr>
          <p:nvPr>
            <p:ph type="dt" sz="half" idx="10"/>
          </p:nvPr>
        </p:nvSpPr>
        <p:spPr/>
        <p:txBody>
          <a:bodyPr/>
          <a:lstStyle/>
          <a:p>
            <a:fld id="{6B2418D7-F9BB-B940-8E3C-4BC69339A808}"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1909942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Report of Trade Filing Requirements</a:t>
            </a:r>
            <a:endParaRPr lang="en-US" dirty="0"/>
          </a:p>
        </p:txBody>
      </p:sp>
      <p:sp>
        <p:nvSpPr>
          <p:cNvPr id="3" name="Content Placeholder 2"/>
          <p:cNvSpPr>
            <a:spLocks noGrp="1"/>
          </p:cNvSpPr>
          <p:nvPr>
            <p:ph idx="1"/>
          </p:nvPr>
        </p:nvSpPr>
        <p:spPr/>
        <p:txBody>
          <a:bodyPr/>
          <a:lstStyle/>
          <a:p>
            <a:r>
              <a:rPr lang="en-US" dirty="0" smtClean="0"/>
              <a:t>There are three methods  in Canada for filings reports of trade:</a:t>
            </a:r>
          </a:p>
          <a:p>
            <a:r>
              <a:rPr lang="en-US" dirty="0"/>
              <a:t>In British Columbia – through BCSC eServices at http://www.bcsc.bc.ca. </a:t>
            </a:r>
          </a:p>
          <a:p>
            <a:r>
              <a:rPr lang="en-US" dirty="0"/>
              <a:t> In Ontario – through the online e-form available at http://www.osc.gov.on.ca. </a:t>
            </a:r>
            <a:endParaRPr lang="en-US" dirty="0" smtClean="0"/>
          </a:p>
          <a:p>
            <a:r>
              <a:rPr lang="en-US" dirty="0" smtClean="0"/>
              <a:t>In </a:t>
            </a:r>
            <a:r>
              <a:rPr lang="en-US" dirty="0"/>
              <a:t>all other jurisdictions – through the </a:t>
            </a:r>
            <a:r>
              <a:rPr lang="en-US" dirty="0" smtClean="0"/>
              <a:t>SEDAR</a:t>
            </a:r>
            <a:endParaRPr lang="en-US" dirty="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6B2418D7-F9BB-B940-8E3C-4BC69339A808}"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458184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Filing Requirements for Marketing Materials</a:t>
            </a:r>
            <a:endParaRPr lang="en-US" dirty="0"/>
          </a:p>
        </p:txBody>
      </p:sp>
      <p:sp>
        <p:nvSpPr>
          <p:cNvPr id="3" name="Content Placeholder 2"/>
          <p:cNvSpPr>
            <a:spLocks noGrp="1"/>
          </p:cNvSpPr>
          <p:nvPr>
            <p:ph idx="1"/>
          </p:nvPr>
        </p:nvSpPr>
        <p:spPr/>
        <p:txBody>
          <a:bodyPr/>
          <a:lstStyle/>
          <a:p>
            <a:r>
              <a:rPr lang="en-US" dirty="0"/>
              <a:t>Ontario securities laws require that any marketing materials that fall within the definition of an “offering memorandum” be filed with the Ontario Securities Commission </a:t>
            </a:r>
            <a:r>
              <a:rPr lang="en-US" dirty="0" smtClean="0"/>
              <a:t>(“</a:t>
            </a:r>
            <a:r>
              <a:rPr lang="en-US" dirty="0" smtClean="0"/>
              <a:t>OSC</a:t>
            </a:r>
            <a:r>
              <a:rPr lang="en-US" dirty="0" smtClean="0"/>
              <a:t>”) within </a:t>
            </a:r>
            <a:r>
              <a:rPr lang="en-US" dirty="0"/>
              <a:t>10 days of the </a:t>
            </a:r>
            <a:r>
              <a:rPr lang="en-US" dirty="0" smtClean="0"/>
              <a:t>trade.</a:t>
            </a:r>
          </a:p>
          <a:p>
            <a:r>
              <a:rPr lang="en-US" dirty="0" smtClean="0"/>
              <a:t>An offering memorandum </a:t>
            </a:r>
            <a:r>
              <a:rPr lang="en-US" dirty="0"/>
              <a:t>in the Ontario Securities Act </a:t>
            </a:r>
            <a:r>
              <a:rPr lang="en-US" dirty="0" smtClean="0"/>
              <a:t> </a:t>
            </a:r>
            <a:r>
              <a:rPr lang="en-US" dirty="0" smtClean="0"/>
              <a:t>is defined as:”</a:t>
            </a:r>
          </a:p>
          <a:p>
            <a:pPr lvl="1"/>
            <a:r>
              <a:rPr lang="en-US" dirty="0" smtClean="0"/>
              <a:t>a document </a:t>
            </a:r>
            <a:r>
              <a:rPr lang="is-IS" dirty="0" smtClean="0"/>
              <a:t>… </a:t>
            </a:r>
            <a:r>
              <a:rPr lang="en-US" dirty="0" smtClean="0"/>
              <a:t>purporting </a:t>
            </a:r>
            <a:r>
              <a:rPr lang="en-US" dirty="0"/>
              <a:t>to describe the business and affairs of an issuer that has been prepared primarily for delivery to and review by a prospective purchaser so as to assist the prospective purchaser to make an investment decision in respect of </a:t>
            </a:r>
            <a:r>
              <a:rPr lang="en-US" dirty="0" smtClean="0"/>
              <a:t>securities</a:t>
            </a:r>
            <a:r>
              <a:rPr lang="is-IS" dirty="0" smtClean="0"/>
              <a:t>…</a:t>
            </a:r>
            <a:r>
              <a:rPr lang="en-US" dirty="0" smtClean="0"/>
              <a:t>”</a:t>
            </a:r>
            <a:endParaRPr lang="en-US" dirty="0"/>
          </a:p>
        </p:txBody>
      </p:sp>
      <p:sp>
        <p:nvSpPr>
          <p:cNvPr id="4" name="Date Placeholder 3"/>
          <p:cNvSpPr>
            <a:spLocks noGrp="1"/>
          </p:cNvSpPr>
          <p:nvPr>
            <p:ph type="dt" sz="half" idx="10"/>
          </p:nvPr>
        </p:nvSpPr>
        <p:spPr/>
        <p:txBody>
          <a:bodyPr/>
          <a:lstStyle/>
          <a:p>
            <a:fld id="{6B2418D7-F9BB-B940-8E3C-4BC69339A808}"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689751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Filing Requirements for Marketing Materials</a:t>
            </a:r>
            <a:endParaRPr lang="en-US" dirty="0"/>
          </a:p>
        </p:txBody>
      </p:sp>
      <p:sp>
        <p:nvSpPr>
          <p:cNvPr id="3" name="Content Placeholder 2"/>
          <p:cNvSpPr>
            <a:spLocks noGrp="1"/>
          </p:cNvSpPr>
          <p:nvPr>
            <p:ph idx="1"/>
          </p:nvPr>
        </p:nvSpPr>
        <p:spPr/>
        <p:txBody>
          <a:bodyPr/>
          <a:lstStyle/>
          <a:p>
            <a:r>
              <a:rPr lang="en-US" dirty="0" smtClean="0"/>
              <a:t>Any marketing material provided to investors in conjunction with the use of the following exemptions must be filed with the OSC within 10 days of the trade:</a:t>
            </a:r>
          </a:p>
          <a:p>
            <a:r>
              <a:rPr lang="en-US" dirty="0" smtClean="0"/>
              <a:t>Accredited investor</a:t>
            </a:r>
          </a:p>
          <a:p>
            <a:r>
              <a:rPr lang="en-US" dirty="0" smtClean="0"/>
              <a:t>Private issuer exemption</a:t>
            </a:r>
          </a:p>
          <a:p>
            <a:r>
              <a:rPr lang="en-US" dirty="0" smtClean="0"/>
              <a:t>Friends family and close business associates</a:t>
            </a:r>
          </a:p>
          <a:p>
            <a:r>
              <a:rPr lang="en-US" dirty="0" smtClean="0"/>
              <a:t>Offering memorandum </a:t>
            </a:r>
          </a:p>
          <a:p>
            <a:r>
              <a:rPr lang="en-US" dirty="0" smtClean="0"/>
              <a:t>Minimum Investment Amount </a:t>
            </a:r>
            <a:endParaRPr lang="en-US" dirty="0"/>
          </a:p>
        </p:txBody>
      </p:sp>
      <p:sp>
        <p:nvSpPr>
          <p:cNvPr id="4" name="Date Placeholder 3"/>
          <p:cNvSpPr>
            <a:spLocks noGrp="1"/>
          </p:cNvSpPr>
          <p:nvPr>
            <p:ph type="dt" sz="half" idx="10"/>
          </p:nvPr>
        </p:nvSpPr>
        <p:spPr/>
        <p:txBody>
          <a:bodyPr/>
          <a:lstStyle/>
          <a:p>
            <a:fld id="{6B2418D7-F9BB-B940-8E3C-4BC69339A808}"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2083265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Disclosure Requirements for Marketing Materials </a:t>
            </a:r>
            <a:endParaRPr lang="en-US" dirty="0"/>
          </a:p>
        </p:txBody>
      </p:sp>
      <p:sp>
        <p:nvSpPr>
          <p:cNvPr id="3" name="Content Placeholder 2"/>
          <p:cNvSpPr>
            <a:spLocks noGrp="1"/>
          </p:cNvSpPr>
          <p:nvPr>
            <p:ph idx="1"/>
          </p:nvPr>
        </p:nvSpPr>
        <p:spPr/>
        <p:txBody>
          <a:bodyPr>
            <a:normAutofit/>
          </a:bodyPr>
          <a:lstStyle/>
          <a:p>
            <a:r>
              <a:rPr lang="en-US" dirty="0"/>
              <a:t> </a:t>
            </a:r>
            <a:r>
              <a:rPr lang="en-US" dirty="0" smtClean="0"/>
              <a:t>Any marketing materials provided to investors in conjunction with an exempt distribution must set out certain statutory rights where there is a misrepresentation in the marketing materials (section 130.1 of the OSA):</a:t>
            </a:r>
          </a:p>
          <a:p>
            <a:r>
              <a:rPr lang="en-US" dirty="0" smtClean="0"/>
              <a:t>a </a:t>
            </a:r>
            <a:r>
              <a:rPr lang="en-US" dirty="0"/>
              <a:t>right of action for damages against the issuer and a selling security holder on whose behalf the distribution is made.</a:t>
            </a:r>
          </a:p>
          <a:p>
            <a:r>
              <a:rPr lang="en-US" dirty="0" smtClean="0"/>
              <a:t>a </a:t>
            </a:r>
            <a:r>
              <a:rPr lang="en-US" dirty="0"/>
              <a:t>right of rescission against the person or company. </a:t>
            </a:r>
          </a:p>
        </p:txBody>
      </p:sp>
      <p:sp>
        <p:nvSpPr>
          <p:cNvPr id="4" name="Date Placeholder 3"/>
          <p:cNvSpPr>
            <a:spLocks noGrp="1"/>
          </p:cNvSpPr>
          <p:nvPr>
            <p:ph type="dt" sz="half" idx="10"/>
          </p:nvPr>
        </p:nvSpPr>
        <p:spPr/>
        <p:txBody>
          <a:bodyPr/>
          <a:lstStyle/>
          <a:p>
            <a:fld id="{C6AE915C-5317-E84E-8927-54CF6DE6DA70}"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822551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Disclosure Requirements for Marketing Materials </a:t>
            </a:r>
            <a:endParaRPr lang="en-US" dirty="0"/>
          </a:p>
        </p:txBody>
      </p:sp>
      <p:sp>
        <p:nvSpPr>
          <p:cNvPr id="3" name="Content Placeholder 2"/>
          <p:cNvSpPr>
            <a:spLocks noGrp="1"/>
          </p:cNvSpPr>
          <p:nvPr>
            <p:ph idx="1"/>
          </p:nvPr>
        </p:nvSpPr>
        <p:spPr/>
        <p:txBody>
          <a:bodyPr>
            <a:normAutofit/>
          </a:bodyPr>
          <a:lstStyle/>
          <a:p>
            <a:r>
              <a:rPr lang="en-US" dirty="0"/>
              <a:t> </a:t>
            </a:r>
            <a:r>
              <a:rPr lang="en-US" dirty="0" smtClean="0"/>
              <a:t>The OSA (s.38) provides that no </a:t>
            </a:r>
            <a:r>
              <a:rPr lang="en-US" dirty="0"/>
              <a:t>person or company, with the intention of effecting a trade in a security, shall make any representation, written or oral, </a:t>
            </a:r>
            <a:endParaRPr lang="en-US" dirty="0" smtClean="0"/>
          </a:p>
          <a:p>
            <a:pPr lvl="1"/>
            <a:r>
              <a:rPr lang="en-US" dirty="0" smtClean="0"/>
              <a:t>that </a:t>
            </a:r>
            <a:r>
              <a:rPr lang="en-US" dirty="0"/>
              <a:t>he, she or it or any person or company</a:t>
            </a:r>
            <a:r>
              <a:rPr lang="en-US" dirty="0" smtClean="0"/>
              <a:t>, (</a:t>
            </a:r>
            <a:r>
              <a:rPr lang="en-US" dirty="0"/>
              <a:t>a) will resell or repurchase; </a:t>
            </a:r>
            <a:r>
              <a:rPr lang="en-US" dirty="0" smtClean="0"/>
              <a:t>or (b</a:t>
            </a:r>
            <a:r>
              <a:rPr lang="en-US" dirty="0"/>
              <a:t>) will refund all or any of the purchase price </a:t>
            </a:r>
            <a:r>
              <a:rPr lang="en-US" dirty="0" smtClean="0"/>
              <a:t>of, </a:t>
            </a:r>
            <a:r>
              <a:rPr lang="is-IS" dirty="0" smtClean="0"/>
              <a:t>such security</a:t>
            </a:r>
          </a:p>
          <a:p>
            <a:pPr lvl="1"/>
            <a:r>
              <a:rPr lang="en-US" dirty="0" smtClean="0"/>
              <a:t>relating </a:t>
            </a:r>
            <a:r>
              <a:rPr lang="en-US" dirty="0"/>
              <a:t>to the future value or price of the security </a:t>
            </a:r>
            <a:endParaRPr lang="en-US" dirty="0" smtClean="0"/>
          </a:p>
          <a:p>
            <a:pPr lvl="1"/>
            <a:r>
              <a:rPr lang="en-US" dirty="0" smtClean="0"/>
              <a:t>that </a:t>
            </a:r>
            <a:r>
              <a:rPr lang="en-US" dirty="0"/>
              <a:t>the security or derivative will be listed on an exchange </a:t>
            </a:r>
            <a:r>
              <a:rPr lang="en-US" dirty="0" smtClean="0"/>
              <a:t>or </a:t>
            </a:r>
            <a:r>
              <a:rPr lang="en-US" dirty="0"/>
              <a:t>that application has been or will be made to list the </a:t>
            </a:r>
            <a:r>
              <a:rPr lang="en-US" dirty="0" smtClean="0"/>
              <a:t>security</a:t>
            </a:r>
            <a:endParaRPr lang="en-US" dirty="0"/>
          </a:p>
          <a:p>
            <a:endParaRPr lang="en-US" dirty="0"/>
          </a:p>
        </p:txBody>
      </p:sp>
      <p:sp>
        <p:nvSpPr>
          <p:cNvPr id="4" name="Date Placeholder 3"/>
          <p:cNvSpPr>
            <a:spLocks noGrp="1"/>
          </p:cNvSpPr>
          <p:nvPr>
            <p:ph type="dt" sz="half" idx="10"/>
          </p:nvPr>
        </p:nvSpPr>
        <p:spPr/>
        <p:txBody>
          <a:bodyPr/>
          <a:lstStyle/>
          <a:p>
            <a:fld id="{C6AE915C-5317-E84E-8927-54CF6DE6DA70}"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25</a:t>
            </a:fld>
            <a:endParaRPr lang="en-US" dirty="0"/>
          </a:p>
        </p:txBody>
      </p:sp>
      <p:sp>
        <p:nvSpPr>
          <p:cNvPr id="6" name="TextBox 5"/>
          <p:cNvSpPr txBox="1"/>
          <p:nvPr/>
        </p:nvSpPr>
        <p:spPr>
          <a:xfrm>
            <a:off x="5580529" y="2501153"/>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72249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Disclosure Requirements for Marketing Materials </a:t>
            </a:r>
            <a:endParaRPr lang="en-US" dirty="0"/>
          </a:p>
        </p:txBody>
      </p:sp>
      <p:sp>
        <p:nvSpPr>
          <p:cNvPr id="3" name="Content Placeholder 2"/>
          <p:cNvSpPr>
            <a:spLocks noGrp="1"/>
          </p:cNvSpPr>
          <p:nvPr>
            <p:ph idx="1"/>
          </p:nvPr>
        </p:nvSpPr>
        <p:spPr/>
        <p:txBody>
          <a:bodyPr>
            <a:normAutofit/>
          </a:bodyPr>
          <a:lstStyle/>
          <a:p>
            <a:r>
              <a:rPr lang="en-US" dirty="0"/>
              <a:t> </a:t>
            </a:r>
            <a:r>
              <a:rPr lang="en-US" dirty="0" smtClean="0"/>
              <a:t>NI 45-106 (Form </a:t>
            </a:r>
            <a:r>
              <a:rPr lang="en-US" dirty="0"/>
              <a:t>45-106F2 </a:t>
            </a:r>
            <a:r>
              <a:rPr lang="en-US" i="1" dirty="0"/>
              <a:t>Offering Memorandum for Non-Qualifying </a:t>
            </a:r>
            <a:r>
              <a:rPr lang="en-US" i="1" dirty="0" smtClean="0"/>
              <a:t>Issuers) </a:t>
            </a:r>
            <a:r>
              <a:rPr lang="en-US" dirty="0"/>
              <a:t> </a:t>
            </a:r>
            <a:r>
              <a:rPr lang="en-US" dirty="0" smtClean="0"/>
              <a:t>requires that issuers </a:t>
            </a:r>
            <a:r>
              <a:rPr lang="en-US" dirty="0"/>
              <a:t>comply with requirements relating to forward-looking information, </a:t>
            </a:r>
            <a:r>
              <a:rPr lang="en-US" dirty="0" smtClean="0"/>
              <a:t>with </a:t>
            </a:r>
            <a:r>
              <a:rPr lang="en-US" dirty="0"/>
              <a:t>certain requirements in </a:t>
            </a:r>
            <a:r>
              <a:rPr lang="en-US" dirty="0" smtClean="0"/>
              <a:t>NI 51-102 which including the basis for the information, risks, assumptions and procedures for updating the forward looking information</a:t>
            </a:r>
            <a:endParaRPr lang="en-US" dirty="0"/>
          </a:p>
        </p:txBody>
      </p:sp>
      <p:sp>
        <p:nvSpPr>
          <p:cNvPr id="4" name="Date Placeholder 3"/>
          <p:cNvSpPr>
            <a:spLocks noGrp="1"/>
          </p:cNvSpPr>
          <p:nvPr>
            <p:ph type="dt" sz="half" idx="10"/>
          </p:nvPr>
        </p:nvSpPr>
        <p:spPr/>
        <p:txBody>
          <a:bodyPr/>
          <a:lstStyle/>
          <a:p>
            <a:fld id="{C6AE915C-5317-E84E-8927-54CF6DE6DA70}"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26</a:t>
            </a:fld>
            <a:endParaRPr lang="en-US" dirty="0"/>
          </a:p>
        </p:txBody>
      </p:sp>
      <p:sp>
        <p:nvSpPr>
          <p:cNvPr id="6" name="TextBox 5"/>
          <p:cNvSpPr txBox="1"/>
          <p:nvPr/>
        </p:nvSpPr>
        <p:spPr>
          <a:xfrm>
            <a:off x="5580529" y="2501153"/>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65087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Resale Rules</a:t>
            </a:r>
            <a:endParaRPr lang="en-US" dirty="0"/>
          </a:p>
        </p:txBody>
      </p:sp>
      <p:sp>
        <p:nvSpPr>
          <p:cNvPr id="3" name="Content Placeholder 2"/>
          <p:cNvSpPr>
            <a:spLocks noGrp="1"/>
          </p:cNvSpPr>
          <p:nvPr>
            <p:ph idx="1"/>
          </p:nvPr>
        </p:nvSpPr>
        <p:spPr/>
        <p:txBody>
          <a:bodyPr/>
          <a:lstStyle/>
          <a:p>
            <a:r>
              <a:rPr lang="en-US" dirty="0" smtClean="0"/>
              <a:t>Resale rules (NI 45-102) require that where an investor acquires a security in reliance on a prospectus exemption that the resale of that security can only be made if there is another prospectus exemption available or they meet certain conditions.</a:t>
            </a:r>
          </a:p>
          <a:p>
            <a:r>
              <a:rPr lang="en-US" dirty="0" smtClean="0"/>
              <a:t>These rules are quite complex but generally the shares will not be become freely tradable until the issuer becomes a reporting issuer </a:t>
            </a:r>
            <a:endParaRPr lang="en-US" dirty="0"/>
          </a:p>
        </p:txBody>
      </p:sp>
      <p:sp>
        <p:nvSpPr>
          <p:cNvPr id="4" name="Date Placeholder 3"/>
          <p:cNvSpPr>
            <a:spLocks noGrp="1"/>
          </p:cNvSpPr>
          <p:nvPr>
            <p:ph type="dt" sz="half" idx="10"/>
          </p:nvPr>
        </p:nvSpPr>
        <p:spPr/>
        <p:txBody>
          <a:bodyPr/>
          <a:lstStyle/>
          <a:p>
            <a:fld id="{6BB0AFC0-0D48-CF4F-99B3-12475AE77B64}"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27</a:t>
            </a:fld>
            <a:endParaRPr lang="en-US" dirty="0"/>
          </a:p>
        </p:txBody>
      </p:sp>
    </p:spTree>
    <p:extLst>
      <p:ext uri="{BB962C8B-B14F-4D97-AF65-F5344CB8AC3E}">
        <p14:creationId xmlns:p14="http://schemas.microsoft.com/office/powerpoint/2010/main" val="1900104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Mergers &amp; Acquisitions</a:t>
            </a:r>
            <a:endParaRPr lang="en-US" dirty="0"/>
          </a:p>
        </p:txBody>
      </p:sp>
      <p:sp>
        <p:nvSpPr>
          <p:cNvPr id="3" name="Content Placeholder 2"/>
          <p:cNvSpPr>
            <a:spLocks noGrp="1"/>
          </p:cNvSpPr>
          <p:nvPr>
            <p:ph idx="1"/>
          </p:nvPr>
        </p:nvSpPr>
        <p:spPr/>
        <p:txBody>
          <a:bodyPr/>
          <a:lstStyle/>
          <a:p>
            <a:r>
              <a:rPr lang="en-US" dirty="0" smtClean="0"/>
              <a:t>Certain securities rules apply in the context of private M&amp;A transactions including:</a:t>
            </a:r>
          </a:p>
          <a:p>
            <a:pPr lvl="1"/>
            <a:r>
              <a:rPr lang="en-US" dirty="0" smtClean="0"/>
              <a:t> the take over bid requirements which are triggered when there is an offer to acquire 20% or more of the securities of an issuer unless there is an exemption</a:t>
            </a:r>
          </a:p>
          <a:p>
            <a:pPr lvl="1"/>
            <a:r>
              <a:rPr lang="en-US" dirty="0"/>
              <a:t>t</a:t>
            </a:r>
            <a:r>
              <a:rPr lang="en-US" dirty="0" smtClean="0"/>
              <a:t>he issuer bid requirements where there is an offer to redeem the securities of an issuer unless there is an exemption</a:t>
            </a:r>
          </a:p>
          <a:p>
            <a:r>
              <a:rPr lang="en-US" dirty="0" smtClean="0"/>
              <a:t>These requirements include offer of identical consideration, public announcements; sending out circulars; timelines and obligations on directors.</a:t>
            </a:r>
          </a:p>
          <a:p>
            <a:r>
              <a:rPr lang="en-US" dirty="0" smtClean="0"/>
              <a:t>Exemptions include a private company exemption and private agreement exemptions</a:t>
            </a:r>
          </a:p>
          <a:p>
            <a:endParaRPr lang="en-US" dirty="0"/>
          </a:p>
        </p:txBody>
      </p:sp>
      <p:sp>
        <p:nvSpPr>
          <p:cNvPr id="4" name="Date Placeholder 3"/>
          <p:cNvSpPr>
            <a:spLocks noGrp="1"/>
          </p:cNvSpPr>
          <p:nvPr>
            <p:ph type="dt" sz="half" idx="10"/>
          </p:nvPr>
        </p:nvSpPr>
        <p:spPr/>
        <p:txBody>
          <a:bodyPr/>
          <a:lstStyle/>
          <a:p>
            <a:fld id="{AA783F5D-58CC-1B4F-98D3-AEC8A0A8D687}"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28</a:t>
            </a:fld>
            <a:endParaRPr lang="en-US" dirty="0"/>
          </a:p>
        </p:txBody>
      </p:sp>
    </p:spTree>
    <p:extLst>
      <p:ext uri="{BB962C8B-B14F-4D97-AF65-F5344CB8AC3E}">
        <p14:creationId xmlns:p14="http://schemas.microsoft.com/office/powerpoint/2010/main" val="1024675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Enforcement Actions and Penalties</a:t>
            </a:r>
            <a:endParaRPr lang="en-US" dirty="0"/>
          </a:p>
        </p:txBody>
      </p:sp>
      <p:sp>
        <p:nvSpPr>
          <p:cNvPr id="3" name="Content Placeholder 2"/>
          <p:cNvSpPr>
            <a:spLocks noGrp="1"/>
          </p:cNvSpPr>
          <p:nvPr>
            <p:ph idx="1"/>
          </p:nvPr>
        </p:nvSpPr>
        <p:spPr/>
        <p:txBody>
          <a:bodyPr>
            <a:normAutofit/>
          </a:bodyPr>
          <a:lstStyle/>
          <a:p>
            <a:r>
              <a:rPr lang="en-US" b="1" dirty="0" smtClean="0"/>
              <a:t>Section 122 </a:t>
            </a:r>
            <a:r>
              <a:rPr lang="en-US" dirty="0"/>
              <a:t>(1) </a:t>
            </a:r>
            <a:r>
              <a:rPr lang="en-US" dirty="0" smtClean="0"/>
              <a:t>of the OSA provides that: Every </a:t>
            </a:r>
            <a:r>
              <a:rPr lang="en-US" dirty="0"/>
              <a:t>person or company </a:t>
            </a:r>
            <a:r>
              <a:rPr lang="en-US" dirty="0" smtClean="0"/>
              <a:t>that contravenes </a:t>
            </a:r>
            <a:r>
              <a:rPr lang="en-US" dirty="0"/>
              <a:t>Ontario securities </a:t>
            </a:r>
            <a:r>
              <a:rPr lang="en-US" dirty="0" smtClean="0"/>
              <a:t>law is </a:t>
            </a:r>
            <a:r>
              <a:rPr lang="en-US" dirty="0"/>
              <a:t>guilty of an offence and on conviction is liable to a fine of not more than $5 million or to imprisonment for a term of not more than five years less a day, or to both.   </a:t>
            </a:r>
            <a:endParaRPr lang="en-US" dirty="0" smtClean="0"/>
          </a:p>
          <a:p>
            <a:r>
              <a:rPr lang="en-US" b="1" dirty="0" smtClean="0"/>
              <a:t>126.1 </a:t>
            </a:r>
            <a:r>
              <a:rPr lang="en-US" dirty="0"/>
              <a:t>(1) </a:t>
            </a:r>
            <a:r>
              <a:rPr lang="en-US" dirty="0" smtClean="0"/>
              <a:t> of the </a:t>
            </a:r>
            <a:r>
              <a:rPr lang="en-US" smtClean="0"/>
              <a:t>OSA provides that: A </a:t>
            </a:r>
            <a:r>
              <a:rPr lang="en-US" dirty="0"/>
              <a:t>person or company shall not, directly or indirectly, engage or participate in any act, practice or course of conduct relating to securities, </a:t>
            </a:r>
            <a:r>
              <a:rPr lang="en-US" dirty="0" smtClean="0"/>
              <a:t>that </a:t>
            </a:r>
            <a:r>
              <a:rPr lang="en-US" dirty="0"/>
              <a:t>the person or company knows or reasonably ought to </a:t>
            </a:r>
            <a:r>
              <a:rPr lang="en-US" dirty="0" smtClean="0"/>
              <a:t>know, perpetrates </a:t>
            </a:r>
            <a:r>
              <a:rPr lang="en-US" dirty="0"/>
              <a:t>a fraud on any person or company</a:t>
            </a:r>
            <a:r>
              <a:rPr lang="en-US" dirty="0" smtClean="0"/>
              <a:t>.</a:t>
            </a:r>
            <a:endParaRPr lang="en-US" dirty="0"/>
          </a:p>
          <a:p>
            <a:endParaRPr lang="en-US" dirty="0"/>
          </a:p>
        </p:txBody>
      </p:sp>
      <p:sp>
        <p:nvSpPr>
          <p:cNvPr id="4" name="Date Placeholder 3"/>
          <p:cNvSpPr>
            <a:spLocks noGrp="1"/>
          </p:cNvSpPr>
          <p:nvPr>
            <p:ph type="dt" sz="half" idx="10"/>
          </p:nvPr>
        </p:nvSpPr>
        <p:spPr/>
        <p:txBody>
          <a:bodyPr/>
          <a:lstStyle/>
          <a:p>
            <a:fld id="{E967D281-4E90-BD4E-AA6A-D913F3B9A07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29</a:t>
            </a:fld>
            <a:endParaRPr lang="en-US" dirty="0"/>
          </a:p>
        </p:txBody>
      </p:sp>
    </p:spTree>
    <p:extLst>
      <p:ext uri="{BB962C8B-B14F-4D97-AF65-F5344CB8AC3E}">
        <p14:creationId xmlns:p14="http://schemas.microsoft.com/office/powerpoint/2010/main" val="2050303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a:t>
            </a:r>
            <a:r>
              <a:rPr lang="en-US" dirty="0" smtClean="0"/>
              <a:t/>
            </a:r>
            <a:br>
              <a:rPr lang="en-US" dirty="0" smtClean="0"/>
            </a:br>
            <a:r>
              <a:rPr lang="en-US" dirty="0"/>
              <a:t/>
            </a:r>
            <a:br>
              <a:rPr lang="en-US" dirty="0"/>
            </a:br>
            <a:r>
              <a:rPr lang="en-US" sz="3200" dirty="0" smtClean="0"/>
              <a:t>Common misconceptions</a:t>
            </a:r>
            <a:endParaRPr lang="en-US" sz="3200" dirty="0"/>
          </a:p>
        </p:txBody>
      </p:sp>
      <p:sp>
        <p:nvSpPr>
          <p:cNvPr id="3" name="Content Placeholder 2"/>
          <p:cNvSpPr>
            <a:spLocks noGrp="1"/>
          </p:cNvSpPr>
          <p:nvPr>
            <p:ph idx="1"/>
          </p:nvPr>
        </p:nvSpPr>
        <p:spPr/>
        <p:txBody>
          <a:bodyPr/>
          <a:lstStyle/>
          <a:p>
            <a:r>
              <a:rPr lang="en-US" dirty="0" smtClean="0"/>
              <a:t>Securities laws only apply to “public companies”</a:t>
            </a:r>
          </a:p>
          <a:p>
            <a:r>
              <a:rPr lang="en-US" dirty="0" smtClean="0"/>
              <a:t>Securities laws only apply to companies listed on exchanges</a:t>
            </a:r>
          </a:p>
          <a:p>
            <a:r>
              <a:rPr lang="en-US" dirty="0" smtClean="0"/>
              <a:t>Securities laws only apply if you publicly market or advertise securities</a:t>
            </a:r>
          </a:p>
          <a:p>
            <a:r>
              <a:rPr lang="en-US" dirty="0" smtClean="0"/>
              <a:t>If you have fewer than 50 shareholders securities laws do not apply</a:t>
            </a:r>
          </a:p>
          <a:p>
            <a:r>
              <a:rPr lang="en-US" dirty="0"/>
              <a:t>If you only sell to your friends and family you don</a:t>
            </a:r>
            <a:r>
              <a:rPr lang="uk-UA" dirty="0"/>
              <a:t>’</a:t>
            </a:r>
            <a:r>
              <a:rPr lang="en-US" dirty="0"/>
              <a:t>t need to worry about securities laws</a:t>
            </a:r>
          </a:p>
          <a:p>
            <a:endParaRPr lang="en-US" dirty="0" smtClean="0"/>
          </a:p>
        </p:txBody>
      </p:sp>
      <p:sp>
        <p:nvSpPr>
          <p:cNvPr id="4" name="Date Placeholder 3"/>
          <p:cNvSpPr>
            <a:spLocks noGrp="1"/>
          </p:cNvSpPr>
          <p:nvPr>
            <p:ph type="dt" sz="half" idx="10"/>
          </p:nvPr>
        </p:nvSpPr>
        <p:spPr/>
        <p:txBody>
          <a:bodyPr/>
          <a:lstStyle/>
          <a:p>
            <a:fld id="{B5F25084-C661-6F46-98E1-96F9AB30550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301102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 </a:t>
            </a:r>
            <a:r>
              <a:rPr lang="en-US" dirty="0" smtClean="0"/>
              <a:t/>
            </a:r>
            <a:br>
              <a:rPr lang="en-US" dirty="0" smtClean="0"/>
            </a:br>
            <a:r>
              <a:rPr lang="en-US" dirty="0" smtClean="0"/>
              <a:t>Summary</a:t>
            </a:r>
            <a:endParaRPr lang="en-US" dirty="0"/>
          </a:p>
        </p:txBody>
      </p:sp>
      <p:sp>
        <p:nvSpPr>
          <p:cNvPr id="3" name="Content Placeholder 2"/>
          <p:cNvSpPr>
            <a:spLocks noGrp="1"/>
          </p:cNvSpPr>
          <p:nvPr>
            <p:ph idx="1"/>
          </p:nvPr>
        </p:nvSpPr>
        <p:spPr/>
        <p:txBody>
          <a:bodyPr/>
          <a:lstStyle/>
          <a:p>
            <a:r>
              <a:rPr lang="en-US" dirty="0" smtClean="0"/>
              <a:t>The capital markets and their regulation have changed dramatically over the last 10 or so years.</a:t>
            </a:r>
          </a:p>
          <a:p>
            <a:r>
              <a:rPr lang="en-US" dirty="0" smtClean="0"/>
              <a:t>The reach of securities laws to private companies has expanded.</a:t>
            </a:r>
          </a:p>
          <a:p>
            <a:r>
              <a:rPr lang="en-US" dirty="0" smtClean="0"/>
              <a:t>The interest of securities commissions in the activities of private companies has also expanded. </a:t>
            </a:r>
          </a:p>
          <a:p>
            <a:r>
              <a:rPr lang="en-US" dirty="0" smtClean="0"/>
              <a:t>Old distinctions between private and public companies are falling away.</a:t>
            </a:r>
          </a:p>
          <a:p>
            <a:r>
              <a:rPr lang="en-US" dirty="0" smtClean="0"/>
              <a:t>Corporate lawyers need to at least be aware of the issues.</a:t>
            </a:r>
          </a:p>
        </p:txBody>
      </p:sp>
      <p:sp>
        <p:nvSpPr>
          <p:cNvPr id="4" name="Date Placeholder 3"/>
          <p:cNvSpPr>
            <a:spLocks noGrp="1"/>
          </p:cNvSpPr>
          <p:nvPr>
            <p:ph type="dt" sz="half" idx="10"/>
          </p:nvPr>
        </p:nvSpPr>
        <p:spPr/>
        <p:txBody>
          <a:bodyPr/>
          <a:lstStyle/>
          <a:p>
            <a:fld id="{FAF07886-2A8C-2844-A76F-5C0E499BB0EE}"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1016448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 </a:t>
            </a:r>
            <a:r>
              <a:rPr lang="en-US" dirty="0" smtClean="0"/>
              <a:t/>
            </a:r>
            <a:br>
              <a:rPr lang="en-US" dirty="0" smtClean="0"/>
            </a:br>
            <a:r>
              <a:rPr lang="en-US" dirty="0" smtClean="0"/>
              <a:t>Contact Information </a:t>
            </a:r>
            <a:endParaRPr lang="en-US" dirty="0"/>
          </a:p>
        </p:txBody>
      </p:sp>
      <p:sp>
        <p:nvSpPr>
          <p:cNvPr id="3" name="Content Placeholder 2"/>
          <p:cNvSpPr>
            <a:spLocks noGrp="1"/>
          </p:cNvSpPr>
          <p:nvPr>
            <p:ph idx="1"/>
          </p:nvPr>
        </p:nvSpPr>
        <p:spPr/>
        <p:txBody>
          <a:bodyPr/>
          <a:lstStyle/>
          <a:p>
            <a:r>
              <a:rPr lang="en-CA" i="1" dirty="0"/>
              <a:t>Barbara </a:t>
            </a:r>
            <a:r>
              <a:rPr lang="en-CA" i="1" dirty="0" smtClean="0"/>
              <a:t>Hendrickson</a:t>
            </a:r>
          </a:p>
          <a:p>
            <a:r>
              <a:rPr lang="en-CA" i="1" dirty="0" smtClean="0"/>
              <a:t>Suite 2200 181 University Avenue </a:t>
            </a:r>
          </a:p>
          <a:p>
            <a:r>
              <a:rPr lang="en-CA" i="1" dirty="0" smtClean="0"/>
              <a:t>Toronto Ontario M5H 3M7</a:t>
            </a:r>
          </a:p>
          <a:p>
            <a:r>
              <a:rPr lang="en-CA" i="1" dirty="0" smtClean="0"/>
              <a:t>Tel: 416.601.1004</a:t>
            </a:r>
          </a:p>
          <a:p>
            <a:r>
              <a:rPr lang="en-CA" i="1" dirty="0" smtClean="0"/>
              <a:t>Cell: 647.403.4606</a:t>
            </a:r>
          </a:p>
          <a:p>
            <a:r>
              <a:rPr lang="en-CA" i="1" dirty="0" smtClean="0"/>
              <a:t>Email: </a:t>
            </a:r>
            <a:r>
              <a:rPr lang="en-CA" i="1" dirty="0" smtClean="0">
                <a:hlinkClick r:id="rId2"/>
              </a:rPr>
              <a:t>bhendrickson@baxsecuritieslaw.com</a:t>
            </a:r>
            <a:endParaRPr lang="en-CA" i="1" dirty="0" smtClean="0"/>
          </a:p>
          <a:p>
            <a:r>
              <a:rPr lang="en-CA" i="1" dirty="0" smtClean="0"/>
              <a:t>www.baxsecuritieslaw.com</a:t>
            </a:r>
            <a:endParaRPr lang="en-US" dirty="0"/>
          </a:p>
        </p:txBody>
      </p:sp>
      <p:sp>
        <p:nvSpPr>
          <p:cNvPr id="4" name="Date Placeholder 3"/>
          <p:cNvSpPr>
            <a:spLocks noGrp="1"/>
          </p:cNvSpPr>
          <p:nvPr>
            <p:ph type="dt" sz="half" idx="10"/>
          </p:nvPr>
        </p:nvSpPr>
        <p:spPr/>
        <p:txBody>
          <a:bodyPr/>
          <a:lstStyle/>
          <a:p>
            <a:fld id="{B7ABE1DD-CAAC-9C4D-91A9-0649455DB445}"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31</a:t>
            </a:fld>
            <a:endParaRPr lang="en-US" dirty="0"/>
          </a:p>
        </p:txBody>
      </p:sp>
    </p:spTree>
    <p:extLst>
      <p:ext uri="{BB962C8B-B14F-4D97-AF65-F5344CB8AC3E}">
        <p14:creationId xmlns:p14="http://schemas.microsoft.com/office/powerpoint/2010/main" val="156306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a:t>
            </a:r>
            <a:r>
              <a:rPr lang="en-US" dirty="0" smtClean="0"/>
              <a:t/>
            </a:r>
            <a:br>
              <a:rPr lang="en-US" dirty="0" smtClean="0"/>
            </a:br>
            <a:r>
              <a:rPr lang="en-US" dirty="0"/>
              <a:t/>
            </a:r>
            <a:br>
              <a:rPr lang="en-US" dirty="0"/>
            </a:br>
            <a:r>
              <a:rPr lang="en-US" sz="3200" dirty="0" smtClean="0"/>
              <a:t>Common misconceptions</a:t>
            </a:r>
            <a:endParaRPr lang="en-US" sz="3200" dirty="0"/>
          </a:p>
        </p:txBody>
      </p:sp>
      <p:sp>
        <p:nvSpPr>
          <p:cNvPr id="3" name="Content Placeholder 2"/>
          <p:cNvSpPr>
            <a:spLocks noGrp="1"/>
          </p:cNvSpPr>
          <p:nvPr>
            <p:ph idx="1"/>
          </p:nvPr>
        </p:nvSpPr>
        <p:spPr/>
        <p:txBody>
          <a:bodyPr/>
          <a:lstStyle/>
          <a:p>
            <a:r>
              <a:rPr lang="en-US" dirty="0" smtClean="0"/>
              <a:t>If </a:t>
            </a:r>
            <a:r>
              <a:rPr lang="en-US" dirty="0"/>
              <a:t>you comply with Ontario securities laws you don</a:t>
            </a:r>
            <a:r>
              <a:rPr lang="uk-UA" dirty="0"/>
              <a:t>’</a:t>
            </a:r>
            <a:r>
              <a:rPr lang="en-US" dirty="0"/>
              <a:t>t need to worry about the securities laws of another province</a:t>
            </a:r>
          </a:p>
          <a:p>
            <a:r>
              <a:rPr lang="en-US" dirty="0" smtClean="0"/>
              <a:t>The </a:t>
            </a:r>
            <a:r>
              <a:rPr lang="en-US" dirty="0" smtClean="0"/>
              <a:t>take over bid rules don</a:t>
            </a:r>
            <a:r>
              <a:rPr lang="uk-UA" dirty="0" smtClean="0"/>
              <a:t>’</a:t>
            </a:r>
            <a:r>
              <a:rPr lang="en-US" dirty="0" smtClean="0"/>
              <a:t>t apply to private companies</a:t>
            </a:r>
          </a:p>
          <a:p>
            <a:r>
              <a:rPr lang="en-US" dirty="0" smtClean="0"/>
              <a:t>Securities rules regarding forward looking information do not apply to private </a:t>
            </a:r>
            <a:r>
              <a:rPr lang="en-US" dirty="0" smtClean="0"/>
              <a:t>company’s disclosure</a:t>
            </a:r>
            <a:endParaRPr lang="en-US" dirty="0" smtClean="0"/>
          </a:p>
          <a:p>
            <a:r>
              <a:rPr lang="en-US" dirty="0" smtClean="0"/>
              <a:t>Private company filings are not available to the public</a:t>
            </a:r>
            <a:endParaRPr lang="en-US" dirty="0"/>
          </a:p>
          <a:p>
            <a:endParaRPr lang="en-US" dirty="0" smtClean="0"/>
          </a:p>
        </p:txBody>
      </p:sp>
      <p:sp>
        <p:nvSpPr>
          <p:cNvPr id="4" name="Date Placeholder 3"/>
          <p:cNvSpPr>
            <a:spLocks noGrp="1"/>
          </p:cNvSpPr>
          <p:nvPr>
            <p:ph type="dt" sz="half" idx="10"/>
          </p:nvPr>
        </p:nvSpPr>
        <p:spPr/>
        <p:txBody>
          <a:bodyPr/>
          <a:lstStyle/>
          <a:p>
            <a:fld id="{B5F25084-C661-6F46-98E1-96F9AB30550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919353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a:t>
            </a:r>
            <a:r>
              <a:rPr lang="en-US" dirty="0" smtClean="0"/>
              <a:t/>
            </a:r>
            <a:br>
              <a:rPr lang="en-US" dirty="0" smtClean="0"/>
            </a:br>
            <a:r>
              <a:rPr lang="en-US" dirty="0"/>
              <a:t/>
            </a:r>
            <a:br>
              <a:rPr lang="en-US" dirty="0"/>
            </a:br>
            <a:r>
              <a:rPr lang="en-US" sz="3200" dirty="0" smtClean="0"/>
              <a:t>Common misconceptions</a:t>
            </a:r>
            <a:endParaRPr lang="en-US" sz="3200" dirty="0"/>
          </a:p>
        </p:txBody>
      </p:sp>
      <p:sp>
        <p:nvSpPr>
          <p:cNvPr id="3" name="Content Placeholder 2"/>
          <p:cNvSpPr>
            <a:spLocks noGrp="1"/>
          </p:cNvSpPr>
          <p:nvPr>
            <p:ph idx="1"/>
          </p:nvPr>
        </p:nvSpPr>
        <p:spPr/>
        <p:txBody>
          <a:bodyPr/>
          <a:lstStyle/>
          <a:p>
            <a:r>
              <a:rPr lang="en-US" dirty="0" smtClean="0"/>
              <a:t>Securities laws don</a:t>
            </a:r>
            <a:r>
              <a:rPr lang="uk-UA" dirty="0" smtClean="0"/>
              <a:t>’</a:t>
            </a:r>
            <a:r>
              <a:rPr lang="en-US" dirty="0" smtClean="0"/>
              <a:t>t apply to private M&amp;A transactions (amalgamations, share purchases).</a:t>
            </a:r>
          </a:p>
          <a:p>
            <a:r>
              <a:rPr lang="en-US" dirty="0" smtClean="0"/>
              <a:t>Securities laws don</a:t>
            </a:r>
            <a:r>
              <a:rPr lang="uk-UA" dirty="0" smtClean="0"/>
              <a:t>’</a:t>
            </a:r>
            <a:r>
              <a:rPr lang="en-US" dirty="0" smtClean="0"/>
              <a:t>t apply to buy backs, redemptions and retractions by private companies.</a:t>
            </a:r>
          </a:p>
          <a:p>
            <a:r>
              <a:rPr lang="en-US" dirty="0" smtClean="0"/>
              <a:t>If you are a private company you cannot be sued for a misrepresentation in your marketing materials.</a:t>
            </a:r>
          </a:p>
          <a:p>
            <a:r>
              <a:rPr lang="en-US" dirty="0" smtClean="0"/>
              <a:t>If you are involved in a private company you cannot be prosecuted for securities fraud</a:t>
            </a:r>
          </a:p>
          <a:p>
            <a:endParaRPr lang="en-US" dirty="0"/>
          </a:p>
        </p:txBody>
      </p:sp>
      <p:sp>
        <p:nvSpPr>
          <p:cNvPr id="4" name="Date Placeholder 3"/>
          <p:cNvSpPr>
            <a:spLocks noGrp="1"/>
          </p:cNvSpPr>
          <p:nvPr>
            <p:ph type="dt" sz="half" idx="10"/>
          </p:nvPr>
        </p:nvSpPr>
        <p:spPr/>
        <p:txBody>
          <a:bodyPr/>
          <a:lstStyle/>
          <a:p>
            <a:fld id="{B5F25084-C661-6F46-98E1-96F9AB30550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62659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a:t>
            </a:r>
            <a:r>
              <a:rPr lang="en-US" dirty="0" smtClean="0"/>
              <a:t/>
            </a:r>
            <a:br>
              <a:rPr lang="en-US" dirty="0" smtClean="0"/>
            </a:br>
            <a:r>
              <a:rPr lang="en-US" dirty="0"/>
              <a:t/>
            </a:r>
            <a:br>
              <a:rPr lang="en-US" dirty="0"/>
            </a:br>
            <a:r>
              <a:rPr lang="en-US" sz="3200" dirty="0" smtClean="0"/>
              <a:t>Common misconceptions</a:t>
            </a:r>
            <a:endParaRPr lang="en-US" sz="3200" dirty="0"/>
          </a:p>
        </p:txBody>
      </p:sp>
      <p:sp>
        <p:nvSpPr>
          <p:cNvPr id="3" name="Content Placeholder 2"/>
          <p:cNvSpPr>
            <a:spLocks noGrp="1"/>
          </p:cNvSpPr>
          <p:nvPr>
            <p:ph idx="1"/>
          </p:nvPr>
        </p:nvSpPr>
        <p:spPr/>
        <p:txBody>
          <a:bodyPr/>
          <a:lstStyle/>
          <a:p>
            <a:r>
              <a:rPr lang="en-US" dirty="0"/>
              <a:t>You don’t need to </a:t>
            </a:r>
            <a:r>
              <a:rPr lang="en-US" dirty="0" smtClean="0"/>
              <a:t>report trades / sales to the Ontario Securities Commission </a:t>
            </a:r>
            <a:r>
              <a:rPr lang="en-US" dirty="0"/>
              <a:t>if you are not a public company</a:t>
            </a:r>
          </a:p>
          <a:p>
            <a:r>
              <a:rPr lang="en-US" dirty="0"/>
              <a:t>A private company’s marketing materials don</a:t>
            </a:r>
            <a:r>
              <a:rPr lang="uk-UA" dirty="0"/>
              <a:t>’</a:t>
            </a:r>
            <a:r>
              <a:rPr lang="en-US" dirty="0"/>
              <a:t>t need to be filed with the OSC and are not subject to  securities laws</a:t>
            </a:r>
          </a:p>
          <a:p>
            <a:r>
              <a:rPr lang="en-US" dirty="0"/>
              <a:t>You can pay referral fees without worrying about securities </a:t>
            </a:r>
            <a:r>
              <a:rPr lang="en-US" dirty="0" smtClean="0"/>
              <a:t>laws</a:t>
            </a:r>
          </a:p>
          <a:p>
            <a:r>
              <a:rPr lang="en-US" dirty="0" smtClean="0"/>
              <a:t>If you sell to shareholders outside of Canada, Canadian securities laws don</a:t>
            </a:r>
            <a:r>
              <a:rPr lang="uk-UA" dirty="0" smtClean="0"/>
              <a:t>’</a:t>
            </a:r>
            <a:r>
              <a:rPr lang="en-US" dirty="0" smtClean="0"/>
              <a:t>t apply</a:t>
            </a:r>
          </a:p>
          <a:p>
            <a:r>
              <a:rPr lang="en-US" dirty="0" smtClean="0"/>
              <a:t>Canadian securities laws do not apply to foreign companies</a:t>
            </a:r>
          </a:p>
          <a:p>
            <a:endParaRPr lang="en-US" dirty="0"/>
          </a:p>
        </p:txBody>
      </p:sp>
      <p:sp>
        <p:nvSpPr>
          <p:cNvPr id="4" name="Date Placeholder 3"/>
          <p:cNvSpPr>
            <a:spLocks noGrp="1"/>
          </p:cNvSpPr>
          <p:nvPr>
            <p:ph type="dt" sz="half" idx="10"/>
          </p:nvPr>
        </p:nvSpPr>
        <p:spPr/>
        <p:txBody>
          <a:bodyPr/>
          <a:lstStyle/>
          <a:p>
            <a:fld id="{B5F25084-C661-6F46-98E1-96F9AB30550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97272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a:t>
            </a:r>
            <a:r>
              <a:rPr lang="en-US" dirty="0" smtClean="0"/>
              <a:t/>
            </a:r>
            <a:br>
              <a:rPr lang="en-US" dirty="0" smtClean="0"/>
            </a:br>
            <a:r>
              <a:rPr lang="en-US" dirty="0"/>
              <a:t/>
            </a:r>
            <a:br>
              <a:rPr lang="en-US" dirty="0"/>
            </a:br>
            <a:r>
              <a:rPr lang="en-US" sz="3200" dirty="0" smtClean="0"/>
              <a:t>Common misconceptions</a:t>
            </a:r>
            <a:endParaRPr lang="en-US" sz="3200" dirty="0"/>
          </a:p>
        </p:txBody>
      </p:sp>
      <p:sp>
        <p:nvSpPr>
          <p:cNvPr id="3" name="Content Placeholder 2"/>
          <p:cNvSpPr>
            <a:spLocks noGrp="1"/>
          </p:cNvSpPr>
          <p:nvPr>
            <p:ph idx="1"/>
          </p:nvPr>
        </p:nvSpPr>
        <p:spPr/>
        <p:txBody>
          <a:bodyPr/>
          <a:lstStyle/>
          <a:p>
            <a:r>
              <a:rPr lang="en-US" dirty="0"/>
              <a:t>The securities commissions do not investigate private companies</a:t>
            </a:r>
          </a:p>
          <a:p>
            <a:r>
              <a:rPr lang="en-US" dirty="0"/>
              <a:t>Securities laws don</a:t>
            </a:r>
            <a:r>
              <a:rPr lang="uk-UA" dirty="0"/>
              <a:t>’</a:t>
            </a:r>
            <a:r>
              <a:rPr lang="en-US" dirty="0"/>
              <a:t>t apply to mortgage brokers.</a:t>
            </a:r>
          </a:p>
          <a:p>
            <a:r>
              <a:rPr lang="en-US" dirty="0"/>
              <a:t>You don</a:t>
            </a:r>
            <a:r>
              <a:rPr lang="uk-UA" dirty="0"/>
              <a:t>’</a:t>
            </a:r>
            <a:r>
              <a:rPr lang="en-US" dirty="0"/>
              <a:t>t have to disclose the names of insiders of a private company</a:t>
            </a:r>
          </a:p>
          <a:p>
            <a:r>
              <a:rPr lang="en-US" dirty="0"/>
              <a:t>You don</a:t>
            </a:r>
            <a:r>
              <a:rPr lang="uk-UA" dirty="0"/>
              <a:t>’</a:t>
            </a:r>
            <a:r>
              <a:rPr lang="en-US" dirty="0"/>
              <a:t>t have to disclosure referral and finders fees to the securities commissions if paid by or on behalf of a private </a:t>
            </a:r>
            <a:r>
              <a:rPr lang="en-US" dirty="0" smtClean="0"/>
              <a:t>company</a:t>
            </a:r>
          </a:p>
          <a:p>
            <a:r>
              <a:rPr lang="en-US" dirty="0" smtClean="0"/>
              <a:t>If you sell or transfer the security of a private company securities rules don</a:t>
            </a:r>
            <a:r>
              <a:rPr lang="uk-UA" dirty="0" smtClean="0"/>
              <a:t>’</a:t>
            </a:r>
            <a:r>
              <a:rPr lang="en-US" dirty="0" smtClean="0"/>
              <a:t>t apply</a:t>
            </a:r>
            <a:endParaRPr lang="en-US" dirty="0"/>
          </a:p>
          <a:p>
            <a:endParaRPr lang="en-US" dirty="0"/>
          </a:p>
        </p:txBody>
      </p:sp>
      <p:sp>
        <p:nvSpPr>
          <p:cNvPr id="4" name="Date Placeholder 3"/>
          <p:cNvSpPr>
            <a:spLocks noGrp="1"/>
          </p:cNvSpPr>
          <p:nvPr>
            <p:ph type="dt" sz="half" idx="10"/>
          </p:nvPr>
        </p:nvSpPr>
        <p:spPr/>
        <p:txBody>
          <a:bodyPr/>
          <a:lstStyle/>
          <a:p>
            <a:fld id="{B5F25084-C661-6F46-98E1-96F9AB30550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570142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BAX</a:t>
            </a:r>
            <a:r>
              <a:rPr lang="en-US" dirty="0" smtClean="0"/>
              <a:t/>
            </a:r>
            <a:br>
              <a:rPr lang="en-US" dirty="0" smtClean="0"/>
            </a:br>
            <a:r>
              <a:rPr lang="en-US" dirty="0"/>
              <a:t/>
            </a:r>
            <a:br>
              <a:rPr lang="en-US" dirty="0"/>
            </a:br>
            <a:r>
              <a:rPr lang="en-US" dirty="0" smtClean="0"/>
              <a:t>When do securities laws apply</a:t>
            </a:r>
            <a:endParaRPr lang="en-US" dirty="0"/>
          </a:p>
        </p:txBody>
      </p:sp>
      <p:sp>
        <p:nvSpPr>
          <p:cNvPr id="3" name="Content Placeholder 2"/>
          <p:cNvSpPr>
            <a:spLocks noGrp="1"/>
          </p:cNvSpPr>
          <p:nvPr>
            <p:ph idx="1"/>
          </p:nvPr>
        </p:nvSpPr>
        <p:spPr/>
        <p:txBody>
          <a:bodyPr/>
          <a:lstStyle/>
          <a:p>
            <a:r>
              <a:rPr lang="en-US" dirty="0" smtClean="0"/>
              <a:t>Anytime that a “trade” in a “security” occurs securities law apply</a:t>
            </a:r>
          </a:p>
          <a:p>
            <a:r>
              <a:rPr lang="en-US" dirty="0" smtClean="0"/>
              <a:t>This applies to companies and investment entities regardless of whether the company is a Canadian reporting issuer or listed on a Canadian stock exchange</a:t>
            </a:r>
          </a:p>
          <a:p>
            <a:endParaRPr lang="en-US" dirty="0"/>
          </a:p>
        </p:txBody>
      </p:sp>
      <p:sp>
        <p:nvSpPr>
          <p:cNvPr id="4" name="Date Placeholder 3"/>
          <p:cNvSpPr>
            <a:spLocks noGrp="1"/>
          </p:cNvSpPr>
          <p:nvPr>
            <p:ph type="dt" sz="half" idx="10"/>
          </p:nvPr>
        </p:nvSpPr>
        <p:spPr/>
        <p:txBody>
          <a:bodyPr/>
          <a:lstStyle/>
          <a:p>
            <a:fld id="{B5F25084-C661-6F46-98E1-96F9AB30550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651145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BAX</a:t>
            </a:r>
            <a:r>
              <a:rPr lang="en-US" sz="9600" dirty="0" smtClean="0"/>
              <a:t/>
            </a:r>
            <a:br>
              <a:rPr lang="en-US" sz="9600" dirty="0" smtClean="0"/>
            </a:br>
            <a:r>
              <a:rPr lang="en-US" dirty="0" smtClean="0"/>
              <a:t>What is a “security”</a:t>
            </a:r>
            <a:endParaRPr lang="en-US" dirty="0"/>
          </a:p>
        </p:txBody>
      </p:sp>
      <p:sp>
        <p:nvSpPr>
          <p:cNvPr id="3" name="Content Placeholder 2"/>
          <p:cNvSpPr>
            <a:spLocks noGrp="1"/>
          </p:cNvSpPr>
          <p:nvPr>
            <p:ph idx="1"/>
          </p:nvPr>
        </p:nvSpPr>
        <p:spPr/>
        <p:txBody>
          <a:bodyPr/>
          <a:lstStyle/>
          <a:p>
            <a:r>
              <a:rPr lang="en-US" dirty="0" smtClean="0"/>
              <a:t>The Ontario Securities Act </a:t>
            </a:r>
            <a:r>
              <a:rPr lang="en-US" dirty="0" smtClean="0"/>
              <a:t>(“OSA”) defines </a:t>
            </a:r>
            <a:r>
              <a:rPr lang="en-US" dirty="0" smtClean="0"/>
              <a:t>“security” very broadly</a:t>
            </a:r>
          </a:p>
          <a:p>
            <a:r>
              <a:rPr lang="en-US" dirty="0" smtClean="0"/>
              <a:t>Includes shares but also includes bonds, notes, debentures, options, profit sharing agreement, mortgages, trust units, limited partnership units, evidence of indebtedness, certain commodities, unit certificate, anything commonly know as a security and derivatives.</a:t>
            </a:r>
          </a:p>
          <a:p>
            <a:r>
              <a:rPr lang="en-US" dirty="0" smtClean="0"/>
              <a:t>Can include </a:t>
            </a:r>
            <a:r>
              <a:rPr lang="en-US" dirty="0" smtClean="0"/>
              <a:t>interests in condominiums </a:t>
            </a:r>
            <a:r>
              <a:rPr lang="en-US" dirty="0" smtClean="0"/>
              <a:t>and anything that fits into the definition of “investment contract”</a:t>
            </a:r>
            <a:endParaRPr lang="en-US" dirty="0"/>
          </a:p>
        </p:txBody>
      </p:sp>
      <p:sp>
        <p:nvSpPr>
          <p:cNvPr id="4" name="Date Placeholder 3"/>
          <p:cNvSpPr>
            <a:spLocks noGrp="1"/>
          </p:cNvSpPr>
          <p:nvPr>
            <p:ph type="dt" sz="half" idx="10"/>
          </p:nvPr>
        </p:nvSpPr>
        <p:spPr/>
        <p:txBody>
          <a:bodyPr/>
          <a:lstStyle/>
          <a:p>
            <a:fld id="{96294A0E-7467-274F-BC2E-C40339FF3316}" type="datetime1">
              <a:rPr lang="en-CA" smtClean="0"/>
              <a:t>2017-06-05</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38974278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824</TotalTime>
  <Words>1828</Words>
  <Application>Microsoft Macintosh PowerPoint</Application>
  <PresentationFormat>Widescreen</PresentationFormat>
  <Paragraphs>214</Paragraphs>
  <Slides>31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Calibri</vt:lpstr>
      <vt:lpstr>Corbel</vt:lpstr>
      <vt:lpstr>Wingdings 2</vt:lpstr>
      <vt:lpstr>Frame</vt:lpstr>
      <vt:lpstr>Securities Law Considerations in Private Company Transactions </vt:lpstr>
      <vt:lpstr>BAX  Introduction</vt:lpstr>
      <vt:lpstr>BAX  Common misconceptions</vt:lpstr>
      <vt:lpstr>BAX  Common misconceptions</vt:lpstr>
      <vt:lpstr>BAX  Common misconceptions</vt:lpstr>
      <vt:lpstr>BAX  Common misconceptions</vt:lpstr>
      <vt:lpstr>BAX  Common misconceptions</vt:lpstr>
      <vt:lpstr>BAX  When do securities laws apply</vt:lpstr>
      <vt:lpstr>BAX What is a “security”</vt:lpstr>
      <vt:lpstr>BAX What is a “security”</vt:lpstr>
      <vt:lpstr>BAX What is a “trade”</vt:lpstr>
      <vt:lpstr>BAX Securities  regulation </vt:lpstr>
      <vt:lpstr>BAX Securities  regulation </vt:lpstr>
      <vt:lpstr>BAX   Registration Requirements</vt:lpstr>
      <vt:lpstr>BAX  Registration Requirements</vt:lpstr>
      <vt:lpstr>BAX  Registration Requirements</vt:lpstr>
      <vt:lpstr>BAX Prospectus Requirements</vt:lpstr>
      <vt:lpstr>BAX  Prospectus Requirements </vt:lpstr>
      <vt:lpstr>BAX  Prospectus Requirements</vt:lpstr>
      <vt:lpstr>BAX Report of Trade Filing Requirements</vt:lpstr>
      <vt:lpstr>BAX Report of Trade Filing Requirements</vt:lpstr>
      <vt:lpstr>BAX Filing Requirements for Marketing Materials</vt:lpstr>
      <vt:lpstr>BAX Filing Requirements for Marketing Materials</vt:lpstr>
      <vt:lpstr>BAX Disclosure Requirements for Marketing Materials </vt:lpstr>
      <vt:lpstr>BAX Disclosure Requirements for Marketing Materials </vt:lpstr>
      <vt:lpstr>BAX Disclosure Requirements for Marketing Materials </vt:lpstr>
      <vt:lpstr>BAX Resale Rules</vt:lpstr>
      <vt:lpstr>BAX Mergers &amp; Acquisitions</vt:lpstr>
      <vt:lpstr>BAX Enforcement Actions and Penalties</vt:lpstr>
      <vt:lpstr>BAX  Summary</vt:lpstr>
      <vt:lpstr>BAX  Contact Information </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BAX SECURITIES LAW</dc:title>
  <dc:creator>BARB HENDRICKSON</dc:creator>
  <cp:lastModifiedBy>BARB HENDRICKSON</cp:lastModifiedBy>
  <cp:revision>90</cp:revision>
  <cp:lastPrinted>2016-11-29T23:05:10Z</cp:lastPrinted>
  <dcterms:created xsi:type="dcterms:W3CDTF">2016-11-26T15:07:47Z</dcterms:created>
  <dcterms:modified xsi:type="dcterms:W3CDTF">2017-06-05T14:06:52Z</dcterms:modified>
</cp:coreProperties>
</file>