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26"/>
  </p:notesMasterIdLst>
  <p:sldIdLst>
    <p:sldId id="256" r:id="rId2"/>
    <p:sldId id="387" r:id="rId3"/>
    <p:sldId id="303" r:id="rId4"/>
    <p:sldId id="363" r:id="rId5"/>
    <p:sldId id="364" r:id="rId6"/>
    <p:sldId id="366" r:id="rId7"/>
    <p:sldId id="324" r:id="rId8"/>
    <p:sldId id="369" r:id="rId9"/>
    <p:sldId id="390" r:id="rId10"/>
    <p:sldId id="391" r:id="rId11"/>
    <p:sldId id="392" r:id="rId12"/>
    <p:sldId id="394" r:id="rId13"/>
    <p:sldId id="395" r:id="rId14"/>
    <p:sldId id="367" r:id="rId15"/>
    <p:sldId id="368" r:id="rId16"/>
    <p:sldId id="380" r:id="rId17"/>
    <p:sldId id="381" r:id="rId18"/>
    <p:sldId id="393" r:id="rId19"/>
    <p:sldId id="383" r:id="rId20"/>
    <p:sldId id="385" r:id="rId21"/>
    <p:sldId id="386" r:id="rId22"/>
    <p:sldId id="388" r:id="rId23"/>
    <p:sldId id="389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35" autoAdjust="0"/>
    <p:restoredTop sz="94719"/>
  </p:normalViewPr>
  <p:slideViewPr>
    <p:cSldViewPr snapToGrid="0" snapToObjects="1">
      <p:cViewPr varScale="1">
        <p:scale>
          <a:sx n="99" d="100"/>
          <a:sy n="99" d="100"/>
        </p:scale>
        <p:origin x="1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2E128-40EA-3A48-A818-90A9D5E651C5}" type="datetimeFigureOut">
              <a:rPr lang="en-US" smtClean="0"/>
              <a:t>6/17/18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EEBD3-92F3-6B43-82B5-1C80090C99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9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0A37-BCAA-F34B-B906-ABFD0CF80EEA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1256-48C7-AD44-9B97-83E707469881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60EEE-14AC-9D41-B306-28BC33D0CBAE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34-9514-254C-A219-262F301134A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404A8-F348-5C43-8A9D-3E947ABBC4F2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CEB72-ECC2-0E4E-89F9-ABB66E715E67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3A05E-3809-ED49-BC82-1515740147C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BC81B-9B34-514C-96E8-5C8933E8E988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FF9E-D7B0-164B-88F2-A283AD9838F2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88EA-4FAC-D048-B6B4-1AEADE640FDA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93581-F2FB-6647-A817-F02A64F8DF1F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331B11-DFC5-4A4B-B7DA-30F34319E37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xsecuritieslaw.com/" TargetMode="External"/><Relationship Id="rId4" Type="http://schemas.openxmlformats.org/officeDocument/2006/relationships/hyperlink" Target="http://www.linkedin.com/in/" TargetMode="External"/><Relationship Id="rId5" Type="http://schemas.openxmlformats.org/officeDocument/2006/relationships/hyperlink" Target="https://twitter.com/BAXhendrickso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hendrickson@baxsecuritieslaw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Barbara Hendrickson </a:t>
            </a:r>
            <a:endParaRPr lang="en-US" dirty="0"/>
          </a:p>
          <a:p>
            <a:r>
              <a:rPr lang="en-US" dirty="0" smtClean="0"/>
              <a:t>BAX </a:t>
            </a:r>
            <a:r>
              <a:rPr lang="en-US" dirty="0"/>
              <a:t>SECURITIES </a:t>
            </a:r>
            <a:r>
              <a:rPr lang="en-US" dirty="0" smtClean="0"/>
              <a:t>LAW  June 1</a:t>
            </a:r>
            <a:r>
              <a:rPr lang="en-US" baseline="30000" dirty="0" smtClean="0"/>
              <a:t>st</a:t>
            </a:r>
            <a:r>
              <a:rPr lang="en-US" dirty="0" smtClean="0"/>
              <a:t>, 2018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5584B-FF0B-CC42-8937-501B8D348DAF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Environment &amp; Financial Markets</a:t>
            </a:r>
            <a:br>
              <a:rPr lang="en-US" dirty="0" smtClean="0"/>
            </a:br>
            <a:r>
              <a:rPr lang="en-US" sz="3100" dirty="0" smtClean="0"/>
              <a:t>CBA Environmental, Energy &amp; Resources Law Summit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34073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/>
              <a:t>CSA Staff Notice </a:t>
            </a:r>
            <a:br>
              <a:rPr lang="en-US" sz="4000" b="1" dirty="0" smtClean="0"/>
            </a:br>
            <a:r>
              <a:rPr lang="en-US" sz="4000" b="1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CSA reported that:</a:t>
            </a:r>
          </a:p>
          <a:p>
            <a:r>
              <a:rPr lang="en-US" sz="2200" dirty="0" smtClean="0"/>
              <a:t>All Investors believed that issuers who were affected by climate change risk were not reporting appropriate risk related disclosure.</a:t>
            </a:r>
          </a:p>
          <a:p>
            <a:r>
              <a:rPr lang="en-US" sz="2200" dirty="0" smtClean="0"/>
              <a:t>Investors differed on whether issuers should disclose GHG gases and /or scenario analysis in their regulatory filings</a:t>
            </a:r>
            <a:endParaRPr lang="en-US" sz="22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34-9514-254C-A219-262F301134A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340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/>
              <a:t>CSA Staff Notice </a:t>
            </a:r>
            <a:br>
              <a:rPr lang="en-US" sz="4000" b="1" dirty="0" smtClean="0"/>
            </a:br>
            <a:r>
              <a:rPr lang="en-US" sz="4000" b="1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CSA reported that:</a:t>
            </a:r>
          </a:p>
          <a:p>
            <a:r>
              <a:rPr lang="en-US" sz="2200" dirty="0" smtClean="0"/>
              <a:t>Issuers expressed concerns about mandatory disclosure  citing regulatory burden.</a:t>
            </a:r>
          </a:p>
          <a:p>
            <a:r>
              <a:rPr lang="en-US" sz="2200" dirty="0" smtClean="0"/>
              <a:t>They also pointed out that climate change risks may be over emphasized compared to other risks if mandatory disclosure was imposed.</a:t>
            </a:r>
          </a:p>
          <a:p>
            <a:r>
              <a:rPr lang="en-US" sz="2200" dirty="0" smtClean="0"/>
              <a:t>Preferred the application of the materiality test and voluntary disclosure of non material information.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34-9514-254C-A219-262F301134A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295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/>
              <a:t>CSA Staff Notice </a:t>
            </a:r>
            <a:br>
              <a:rPr lang="en-US" sz="4000" b="1" dirty="0" smtClean="0"/>
            </a:br>
            <a:r>
              <a:rPr lang="en-US" sz="4000" b="1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CSA highlighted the following climate change risks and impacts:</a:t>
            </a:r>
          </a:p>
          <a:p>
            <a:r>
              <a:rPr lang="en-US" sz="2200" dirty="0" smtClean="0"/>
              <a:t>Physical –changing weather patterns; water availability &amp; quality resulting in asset write offs, capital expenditures, increased costs and reduced revenues.</a:t>
            </a:r>
          </a:p>
          <a:p>
            <a:r>
              <a:rPr lang="en-US" sz="2200" dirty="0" smtClean="0"/>
              <a:t>Regulatory- current and changing regulations causing increased costs, capital expenditures, reduced revenues, asset valuations, early retirement or write offs.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34-9514-254C-A219-262F301134A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15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/>
              <a:t>CSA Staff Notice </a:t>
            </a:r>
            <a:br>
              <a:rPr lang="en-US" sz="4000" b="1" dirty="0" smtClean="0"/>
            </a:br>
            <a:r>
              <a:rPr lang="en-US" sz="4000" b="1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CSA highlighted the following climate change risks and impacts:</a:t>
            </a:r>
          </a:p>
          <a:p>
            <a:r>
              <a:rPr lang="en-US" sz="2400" dirty="0" smtClean="0"/>
              <a:t>Reputational – employees and investors attitudes and regulatory violations – resulting in asset write offs, increased costs and reduced revenues. </a:t>
            </a:r>
          </a:p>
          <a:p>
            <a:r>
              <a:rPr lang="en-US" sz="2400" dirty="0" smtClean="0"/>
              <a:t>Business Model – changes in demands for products/ services, renewable energy and energy efficient products resulting in lower revenues, increased costs, higher cost of capital/ limited access to capital and asset write offs.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34-9514-254C-A219-262F301134A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85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CSA Notice</a:t>
            </a:r>
            <a:br>
              <a:rPr lang="en-US" dirty="0" smtClean="0"/>
            </a:br>
            <a:r>
              <a:rPr lang="en-US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 </a:t>
            </a:r>
            <a:r>
              <a:rPr lang="en-US" sz="2400" dirty="0" smtClean="0"/>
              <a:t>CSA plans for future work include:</a:t>
            </a:r>
            <a:endParaRPr lang="en-US" sz="2400" dirty="0"/>
          </a:p>
          <a:p>
            <a:r>
              <a:rPr lang="en-US" sz="2200" dirty="0"/>
              <a:t>D</a:t>
            </a:r>
            <a:r>
              <a:rPr lang="en-US" sz="2200" dirty="0" smtClean="0"/>
              <a:t>eveloping </a:t>
            </a:r>
            <a:r>
              <a:rPr lang="en-US" sz="2200" dirty="0"/>
              <a:t>guidance and educational initiatives </a:t>
            </a:r>
            <a:r>
              <a:rPr lang="en-US" sz="2200" dirty="0" smtClean="0"/>
              <a:t>with </a:t>
            </a:r>
            <a:r>
              <a:rPr lang="en-US" sz="2200" dirty="0"/>
              <a:t>respect to the business risks and opportunities and potential financial impacts </a:t>
            </a:r>
            <a:r>
              <a:rPr lang="en-US" sz="2200" dirty="0" smtClean="0"/>
              <a:t>of climate change.</a:t>
            </a:r>
          </a:p>
          <a:p>
            <a:r>
              <a:rPr lang="en-US" sz="2200" dirty="0"/>
              <a:t>C</a:t>
            </a:r>
            <a:r>
              <a:rPr lang="en-US" sz="2200" dirty="0" smtClean="0"/>
              <a:t>onsidering new </a:t>
            </a:r>
            <a:r>
              <a:rPr lang="en-US" sz="2200" dirty="0"/>
              <a:t>disclosure requirements regarding corporate governance in relation to </a:t>
            </a:r>
            <a:r>
              <a:rPr lang="en-US" sz="2200" dirty="0" smtClean="0"/>
              <a:t>climate </a:t>
            </a:r>
            <a:r>
              <a:rPr lang="en-US" sz="2200" dirty="0"/>
              <a:t>change-related </a:t>
            </a:r>
            <a:r>
              <a:rPr lang="en-US" sz="2200" dirty="0" smtClean="0"/>
              <a:t>risks </a:t>
            </a:r>
            <a:r>
              <a:rPr lang="en-US" sz="2200" dirty="0"/>
              <a:t>and risk oversight and </a:t>
            </a:r>
            <a:r>
              <a:rPr lang="en-US" sz="2200" dirty="0" smtClean="0"/>
              <a:t>management.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87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CSA Notice</a:t>
            </a:r>
            <a:br>
              <a:rPr lang="en-US" dirty="0" smtClean="0"/>
            </a:br>
            <a:r>
              <a:rPr lang="en-US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 The CSA </a:t>
            </a:r>
            <a:r>
              <a:rPr lang="en-US" sz="2400" dirty="0" smtClean="0"/>
              <a:t>future plans also include:</a:t>
            </a:r>
          </a:p>
          <a:p>
            <a:r>
              <a:rPr lang="en-US" sz="2400" dirty="0"/>
              <a:t>M</a:t>
            </a:r>
            <a:r>
              <a:rPr lang="en-US" sz="2400" dirty="0" smtClean="0"/>
              <a:t>onitoring </a:t>
            </a:r>
            <a:r>
              <a:rPr lang="en-US" sz="2400" dirty="0"/>
              <a:t>the quality of issuers’ disclosure and the evolution of best disclosure </a:t>
            </a:r>
            <a:r>
              <a:rPr lang="en-US" sz="2400" dirty="0" smtClean="0"/>
              <a:t>practices.</a:t>
            </a:r>
          </a:p>
          <a:p>
            <a:r>
              <a:rPr lang="en-US" sz="2400" dirty="0"/>
              <a:t>D</a:t>
            </a:r>
            <a:r>
              <a:rPr lang="en-US" sz="2400" dirty="0" smtClean="0"/>
              <a:t>etermining </a:t>
            </a:r>
            <a:r>
              <a:rPr lang="en-US" sz="2400" dirty="0"/>
              <a:t>whether investors require additional types of climate change-related disclosure to make investment and voting </a:t>
            </a:r>
            <a:r>
              <a:rPr lang="en-US" sz="2400" dirty="0" smtClean="0"/>
              <a:t>decisions.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255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Securities</a:t>
            </a:r>
            <a:br>
              <a:rPr lang="en-US" dirty="0" smtClean="0"/>
            </a:br>
            <a:r>
              <a:rPr lang="en-US" dirty="0" smtClean="0"/>
              <a:t>Disclosure Rules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 </a:t>
            </a:r>
            <a:r>
              <a:rPr lang="en-US" sz="2400" dirty="0" smtClean="0"/>
              <a:t>Requirements for disclosure </a:t>
            </a:r>
            <a:r>
              <a:rPr lang="en-US" sz="2400" dirty="0"/>
              <a:t>on environmental matters are </a:t>
            </a:r>
            <a:r>
              <a:rPr lang="en-US" sz="2400" dirty="0" smtClean="0"/>
              <a:t>found </a:t>
            </a:r>
            <a:r>
              <a:rPr lang="en-US" sz="2400" dirty="0"/>
              <a:t>in:</a:t>
            </a:r>
          </a:p>
          <a:p>
            <a:pPr lvl="1"/>
            <a:r>
              <a:rPr lang="en-US" sz="2400" dirty="0"/>
              <a:t> NI 51-102 Continuous Disclosure Obligations</a:t>
            </a:r>
          </a:p>
          <a:p>
            <a:pPr lvl="1"/>
            <a:r>
              <a:rPr lang="en-US" sz="2400" dirty="0"/>
              <a:t>NI 58-101 Disclosure of Corporate Governance Practices</a:t>
            </a:r>
          </a:p>
          <a:p>
            <a:pPr lvl="1"/>
            <a:r>
              <a:rPr lang="en-US" sz="2400" dirty="0"/>
              <a:t>NI 52-110 Audit Committees</a:t>
            </a:r>
          </a:p>
          <a:p>
            <a:pPr lvl="1"/>
            <a:r>
              <a:rPr lang="en-US" sz="2400" dirty="0"/>
              <a:t>NI 52-019 Certification of Disclosure in Issuers’ Annual and Interim Filings</a:t>
            </a:r>
          </a:p>
          <a:p>
            <a:pPr lvl="1"/>
            <a:r>
              <a:rPr lang="en-US" sz="2400" dirty="0"/>
              <a:t>NP 58-201 Corporate Governance Guidelines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14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Environmental Disclosure Standards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 </a:t>
            </a:r>
            <a:r>
              <a:rPr lang="en-US" sz="2400" dirty="0" smtClean="0"/>
              <a:t>Task Force on Climate Related Financial Disclosures (“</a:t>
            </a:r>
            <a:r>
              <a:rPr lang="en-US" sz="2400" b="1" dirty="0" smtClean="0"/>
              <a:t>TCFD</a:t>
            </a:r>
            <a:r>
              <a:rPr lang="en-US" sz="2400" dirty="0" smtClean="0"/>
              <a:t>”) Recommendations:</a:t>
            </a:r>
            <a:endParaRPr lang="en-US" sz="2400" dirty="0"/>
          </a:p>
          <a:p>
            <a:r>
              <a:rPr lang="en-US" sz="2400" dirty="0" smtClean="0"/>
              <a:t>Arose out of COP 21 in Paris, creation of a task force to develop a set of recommendations for voluntary and consistent climate related financial risk in public company filings.</a:t>
            </a:r>
          </a:p>
          <a:p>
            <a:r>
              <a:rPr lang="en-US" sz="2400" dirty="0" smtClean="0"/>
              <a:t>Purpose to provide better information to investors, insurers, lenders and other stakeholders. </a:t>
            </a:r>
          </a:p>
          <a:p>
            <a:r>
              <a:rPr lang="en-US" sz="2400" dirty="0" smtClean="0"/>
              <a:t>Released its recommendations in March of this year.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339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Environmental Disclosure Standards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 </a:t>
            </a:r>
            <a:r>
              <a:rPr lang="en-US" sz="2600" dirty="0">
                <a:ea typeface="Calibri" charset="0"/>
                <a:cs typeface="Calibri" charset="0"/>
              </a:rPr>
              <a:t>International Integrated Reporting Framework published by the International Integrated Reporting Council </a:t>
            </a:r>
            <a:r>
              <a:rPr lang="en-US" sz="2600" dirty="0" smtClean="0">
                <a:ea typeface="Calibri" charset="0"/>
                <a:cs typeface="Calibri" charset="0"/>
              </a:rPr>
              <a:t>(</a:t>
            </a:r>
            <a:r>
              <a:rPr lang="en-US" sz="2600" dirty="0">
                <a:ea typeface="Calibri" charset="0"/>
                <a:cs typeface="Calibri" charset="0"/>
              </a:rPr>
              <a:t>"</a:t>
            </a:r>
            <a:r>
              <a:rPr lang="en-US" sz="2600" b="1" dirty="0" smtClean="0">
                <a:ea typeface="Calibri" charset="0"/>
                <a:cs typeface="Calibri" charset="0"/>
              </a:rPr>
              <a:t>IR Framework”</a:t>
            </a:r>
            <a:r>
              <a:rPr lang="en-US" sz="2600" dirty="0" smtClean="0">
                <a:ea typeface="Calibri" charset="0"/>
                <a:cs typeface="Calibri" charset="0"/>
              </a:rPr>
              <a:t>) </a:t>
            </a:r>
            <a:r>
              <a:rPr lang="en-US" sz="2600" dirty="0">
                <a:ea typeface="Calibri" charset="0"/>
                <a:cs typeface="Calibri" charset="0"/>
              </a:rPr>
              <a:t>(</a:t>
            </a:r>
            <a:r>
              <a:rPr lang="en-US" sz="2600" dirty="0" smtClean="0">
                <a:ea typeface="Calibri" charset="0"/>
                <a:cs typeface="Calibri" charset="0"/>
              </a:rPr>
              <a:t>2013):</a:t>
            </a:r>
          </a:p>
          <a:p>
            <a:r>
              <a:rPr lang="en-US" sz="2600" dirty="0">
                <a:ea typeface="Calibri" charset="0"/>
                <a:cs typeface="Calibri" charset="0"/>
              </a:rPr>
              <a:t>F</a:t>
            </a:r>
            <a:r>
              <a:rPr lang="en-US" sz="2600" dirty="0" smtClean="0">
                <a:ea typeface="Calibri" charset="0"/>
                <a:cs typeface="Calibri" charset="0"/>
              </a:rPr>
              <a:t>ocused </a:t>
            </a:r>
            <a:r>
              <a:rPr lang="en-US" sz="2600" dirty="0">
                <a:ea typeface="Calibri" charset="0"/>
                <a:cs typeface="Calibri" charset="0"/>
              </a:rPr>
              <a:t>on adopting ‘integrated thinking’ as a way of </a:t>
            </a:r>
            <a:r>
              <a:rPr lang="en-US" sz="2600" dirty="0" smtClean="0">
                <a:ea typeface="Calibri" charset="0"/>
                <a:cs typeface="Calibri" charset="0"/>
              </a:rPr>
              <a:t> improves </a:t>
            </a:r>
            <a:r>
              <a:rPr lang="en-US" sz="2600" dirty="0">
                <a:ea typeface="Calibri" charset="0"/>
                <a:cs typeface="Calibri" charset="0"/>
              </a:rPr>
              <a:t>the quality of information </a:t>
            </a:r>
            <a:r>
              <a:rPr lang="en-US" sz="2600" dirty="0" smtClean="0">
                <a:ea typeface="Calibri" charset="0"/>
                <a:cs typeface="Calibri" charset="0"/>
              </a:rPr>
              <a:t>to investors </a:t>
            </a:r>
            <a:r>
              <a:rPr lang="en-US" sz="2600" dirty="0">
                <a:ea typeface="Calibri" charset="0"/>
                <a:cs typeface="Calibri" charset="0"/>
              </a:rPr>
              <a:t>enable a more efficient and productive allocation of </a:t>
            </a:r>
            <a:r>
              <a:rPr lang="en-US" sz="2600" dirty="0" smtClean="0">
                <a:ea typeface="Calibri" charset="0"/>
                <a:cs typeface="Calibri" charset="0"/>
              </a:rPr>
              <a:t>capital.</a:t>
            </a:r>
          </a:p>
          <a:p>
            <a:r>
              <a:rPr lang="en-US" sz="2600" dirty="0">
                <a:ea typeface="Calibri" charset="0"/>
                <a:cs typeface="Calibri" charset="0"/>
              </a:rPr>
              <a:t>R</a:t>
            </a:r>
            <a:r>
              <a:rPr lang="en-US" sz="2600" dirty="0" smtClean="0">
                <a:ea typeface="Calibri" charset="0"/>
                <a:cs typeface="Calibri" charset="0"/>
              </a:rPr>
              <a:t>eleased </a:t>
            </a:r>
            <a:r>
              <a:rPr lang="en-US" sz="2600" dirty="0">
                <a:ea typeface="Calibri" charset="0"/>
                <a:cs typeface="Calibri" charset="0"/>
              </a:rPr>
              <a:t>following </a:t>
            </a:r>
            <a:r>
              <a:rPr lang="en-US" sz="2600" dirty="0" smtClean="0">
                <a:ea typeface="Calibri" charset="0"/>
                <a:cs typeface="Calibri" charset="0"/>
              </a:rPr>
              <a:t>extensive consultation  including 140 </a:t>
            </a:r>
            <a:r>
              <a:rPr lang="en-US" sz="2600" dirty="0">
                <a:ea typeface="Calibri" charset="0"/>
                <a:cs typeface="Calibri" charset="0"/>
              </a:rPr>
              <a:t>businesses and investors from 26 </a:t>
            </a:r>
            <a:r>
              <a:rPr lang="en-US" sz="2600" dirty="0" smtClean="0">
                <a:ea typeface="Calibri" charset="0"/>
                <a:cs typeface="Calibri" charset="0"/>
              </a:rPr>
              <a:t>countries.</a:t>
            </a:r>
            <a:r>
              <a:rPr lang="en-US" sz="2600" dirty="0">
                <a:ea typeface="Calibri" charset="0"/>
                <a:cs typeface="Calibri" charset="0"/>
              </a:rPr>
              <a:t/>
            </a:r>
            <a:br>
              <a:rPr lang="en-US" sz="2600" dirty="0">
                <a:ea typeface="Calibri" charset="0"/>
                <a:cs typeface="Calibri" charset="0"/>
              </a:rPr>
            </a:b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77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Environmental Disclosure Standards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Global Standards for Sustainability Reporting published by the Global Reporting Initiative (”</a:t>
            </a:r>
            <a:r>
              <a:rPr lang="en-US" sz="2400" b="1" dirty="0" smtClean="0"/>
              <a:t>GRI Framework”</a:t>
            </a:r>
            <a:r>
              <a:rPr lang="en-US" sz="2400" dirty="0" smtClean="0"/>
              <a:t>):</a:t>
            </a:r>
          </a:p>
          <a:p>
            <a:r>
              <a:rPr lang="en-US" sz="2400" dirty="0"/>
              <a:t>GRI is an independent international organization that has pioneered sustainability reporting since 1997. </a:t>
            </a:r>
          </a:p>
          <a:p>
            <a:r>
              <a:rPr lang="en-US" sz="2400" dirty="0"/>
              <a:t>GRI helps businesses and governments worldwide understand and communicate their impact on critical sustainability issues such as climate change, human rights, governance and social well-being. </a:t>
            </a:r>
          </a:p>
          <a:p>
            <a:r>
              <a:rPr lang="en-US" sz="2400" dirty="0" smtClean="0"/>
              <a:t>The first </a:t>
            </a:r>
            <a:r>
              <a:rPr lang="en-US" sz="2400" dirty="0"/>
              <a:t>and most widely adopted global standards for sustainability reporting. 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47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Securities Regulation of Environmental Disclosure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Public companies are subject to a myriad of legislation respecting disclosure in their public filings based largely on a materiality test</a:t>
            </a:r>
          </a:p>
          <a:p>
            <a:r>
              <a:rPr lang="en-US" dirty="0" smtClean="0"/>
              <a:t>They are required to </a:t>
            </a:r>
            <a:r>
              <a:rPr lang="en-US" dirty="0"/>
              <a:t>disclose information material to investor decision-making, including material environmental </a:t>
            </a:r>
            <a:r>
              <a:rPr lang="en-US" dirty="0" smtClean="0"/>
              <a:t>issues including risks related to climate change.</a:t>
            </a:r>
          </a:p>
          <a:p>
            <a:r>
              <a:rPr lang="en-US" dirty="0"/>
              <a:t> </a:t>
            </a:r>
            <a:r>
              <a:rPr lang="en-US" dirty="0" smtClean="0"/>
              <a:t>This disclosure must be made in financial </a:t>
            </a:r>
            <a:r>
              <a:rPr lang="en-US" dirty="0"/>
              <a:t>statements, annual information forms (</a:t>
            </a:r>
            <a:r>
              <a:rPr lang="en-US" dirty="0" smtClean="0"/>
              <a:t>AIF), </a:t>
            </a:r>
            <a:r>
              <a:rPr lang="en-US" dirty="0"/>
              <a:t>management's discussion and analysis (MD&amp;A), and information </a:t>
            </a:r>
            <a:r>
              <a:rPr lang="en-US" dirty="0" smtClean="0"/>
              <a:t>circulars, material change reports etc.</a:t>
            </a:r>
            <a:endParaRPr lang="en-US" dirty="0"/>
          </a:p>
          <a:p>
            <a:r>
              <a:rPr lang="en-US" dirty="0" smtClean="0"/>
              <a:t>Public </a:t>
            </a:r>
            <a:r>
              <a:rPr lang="en-US" dirty="0"/>
              <a:t>companies </a:t>
            </a:r>
            <a:r>
              <a:rPr lang="en-US" dirty="0" smtClean="0"/>
              <a:t>also face shareholder</a:t>
            </a:r>
            <a:r>
              <a:rPr lang="en-US" dirty="0"/>
              <a:t> </a:t>
            </a:r>
            <a:r>
              <a:rPr lang="en-US" dirty="0" smtClean="0"/>
              <a:t>resolutions requesting disclosure </a:t>
            </a:r>
            <a:r>
              <a:rPr lang="en-US" dirty="0"/>
              <a:t>of the risks </a:t>
            </a:r>
            <a:r>
              <a:rPr lang="en-US" dirty="0" smtClean="0"/>
              <a:t>related to the effect of climate change on their </a:t>
            </a:r>
            <a:r>
              <a:rPr lang="en-US" dirty="0"/>
              <a:t>operations. </a:t>
            </a:r>
            <a:endParaRPr lang="en-US" dirty="0" smtClean="0"/>
          </a:p>
          <a:p>
            <a:pPr fontAlgn="base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14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Environmental Disclosure Standards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Climate Risk Technical Bulletin (”</a:t>
            </a:r>
            <a:r>
              <a:rPr lang="en-US" sz="2400" b="1" dirty="0" smtClean="0"/>
              <a:t>SASB Framework”</a:t>
            </a:r>
            <a:r>
              <a:rPr lang="en-US" sz="2400" dirty="0" smtClean="0"/>
              <a:t>) published by the Sustainability Accounting Standards Board (“</a:t>
            </a:r>
            <a:r>
              <a:rPr lang="en-US" sz="2400" b="1" dirty="0" smtClean="0"/>
              <a:t>SASB”</a:t>
            </a:r>
            <a:r>
              <a:rPr lang="en-US" sz="2400" dirty="0" smtClean="0"/>
              <a:t>) in 2017:</a:t>
            </a:r>
          </a:p>
          <a:p>
            <a:pPr fontAlgn="base"/>
            <a:r>
              <a:rPr lang="en-US" sz="2400" dirty="0" smtClean="0"/>
              <a:t>SASB is </a:t>
            </a:r>
            <a:r>
              <a:rPr lang="en-US" sz="2400" dirty="0"/>
              <a:t>an independent, private-sector standards setting organization based </a:t>
            </a:r>
            <a:r>
              <a:rPr lang="en-US" sz="2400" dirty="0" smtClean="0"/>
              <a:t>in </a:t>
            </a:r>
            <a:r>
              <a:rPr lang="en-US" sz="2400" dirty="0"/>
              <a:t>California dedicated to enhancing the efficiency of the capital markets by fostering high-quality disclosure of material sustainability information that meets investor needs.</a:t>
            </a:r>
          </a:p>
          <a:p>
            <a:pPr fontAlgn="base"/>
            <a:r>
              <a:rPr lang="en-US" sz="2400" dirty="0"/>
              <a:t>The SASB </a:t>
            </a:r>
            <a:r>
              <a:rPr lang="en-US" sz="2400" dirty="0" smtClean="0"/>
              <a:t>adopted in 79 countries.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25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Environmental Disclosure Standards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CPA State of Play: Study of Climate Related Disclosures by Canadian Public Companies (2017):</a:t>
            </a:r>
            <a:endParaRPr lang="en-US" sz="2400" dirty="0"/>
          </a:p>
          <a:p>
            <a:r>
              <a:rPr lang="en-US" sz="2400" dirty="0" smtClean="0"/>
              <a:t>Reviewed climate-related </a:t>
            </a:r>
            <a:r>
              <a:rPr lang="en-US" sz="2400" dirty="0"/>
              <a:t>disclosures </a:t>
            </a:r>
            <a:r>
              <a:rPr lang="en-US" sz="2400" dirty="0" smtClean="0"/>
              <a:t>of public </a:t>
            </a:r>
            <a:r>
              <a:rPr lang="en-US" sz="2400" dirty="0"/>
              <a:t>companies in their securities </a:t>
            </a:r>
            <a:r>
              <a:rPr lang="en-US" sz="2400" dirty="0" smtClean="0"/>
              <a:t>filings.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ound broad </a:t>
            </a:r>
            <a:r>
              <a:rPr lang="en-US" sz="2400" dirty="0"/>
              <a:t>disclosure of climate-related </a:t>
            </a:r>
            <a:r>
              <a:rPr lang="en-US" sz="2400" dirty="0" smtClean="0"/>
              <a:t>information, but also found a </a:t>
            </a:r>
            <a:r>
              <a:rPr lang="en-US" sz="2400" dirty="0"/>
              <a:t>gap between investor information needs and current corporate reporting practices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108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Environmental Disclosure Standards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Carbon Disclosure Project (“</a:t>
            </a:r>
            <a:r>
              <a:rPr lang="en-US" sz="2400" b="1" dirty="0" smtClean="0"/>
              <a:t>CPD</a:t>
            </a:r>
            <a:r>
              <a:rPr lang="en-US" sz="2400" dirty="0" smtClean="0"/>
              <a:t>”) project based in the UK which supports environmental reporting and risk management since 2002:</a:t>
            </a:r>
          </a:p>
          <a:p>
            <a:r>
              <a:rPr lang="en-US" sz="2400" dirty="0" smtClean="0"/>
              <a:t>Works with over 6000 corporations, 550cities and 100 states to ensure that an effective carbon emission reductions are integral to operations.</a:t>
            </a:r>
          </a:p>
          <a:p>
            <a:r>
              <a:rPr lang="en-US" sz="2400" dirty="0" smtClean="0"/>
              <a:t>Supported by 800 institutional investors with US$100 trillion in assets.</a:t>
            </a:r>
          </a:p>
          <a:p>
            <a:r>
              <a:rPr lang="en-US" sz="2400" dirty="0" smtClean="0"/>
              <a:t>Self reporting of environmental data including carbon emissions.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9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Environmental Disclosure Standards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Climate Disclosure Standards Board (“</a:t>
            </a:r>
            <a:r>
              <a:rPr lang="en-US" sz="2400" b="1" dirty="0" smtClean="0"/>
              <a:t>CDSB</a:t>
            </a:r>
            <a:r>
              <a:rPr lang="en-US" sz="2400" dirty="0" smtClean="0"/>
              <a:t>”) is </a:t>
            </a:r>
            <a:r>
              <a:rPr lang="en-US" sz="2400" dirty="0"/>
              <a:t>an international consortium of business and environmental </a:t>
            </a:r>
            <a:r>
              <a:rPr lang="en-US" sz="2400" dirty="0" smtClean="0"/>
              <a:t>NGOs: </a:t>
            </a:r>
          </a:p>
          <a:p>
            <a:r>
              <a:rPr lang="en-US" sz="2400" dirty="0" smtClean="0"/>
              <a:t>Offers companies a framework for reporting financial information</a:t>
            </a:r>
            <a:r>
              <a:rPr lang="en-US" sz="2400" dirty="0"/>
              <a:t> </a:t>
            </a:r>
            <a:r>
              <a:rPr lang="en-US" sz="2400" dirty="0" smtClean="0"/>
              <a:t>to </a:t>
            </a:r>
            <a:r>
              <a:rPr lang="en-US" sz="2400" dirty="0"/>
              <a:t>provide investors with decision-useful environmental </a:t>
            </a:r>
            <a:r>
              <a:rPr lang="en-US" sz="2400" dirty="0" smtClean="0"/>
              <a:t>information.</a:t>
            </a:r>
            <a:endParaRPr lang="en-US" sz="2400" dirty="0"/>
          </a:p>
          <a:p>
            <a:r>
              <a:rPr lang="en-US" sz="2400" dirty="0" smtClean="0"/>
              <a:t>Aims to </a:t>
            </a:r>
            <a:r>
              <a:rPr lang="en-US" sz="2400" dirty="0"/>
              <a:t>contribute to more sustainable economic, social and environmental systems.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67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Contact Information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Barbara </a:t>
            </a:r>
            <a:r>
              <a:rPr lang="en-CA" b="1" dirty="0" smtClean="0"/>
              <a:t>Hendrickson</a:t>
            </a:r>
          </a:p>
          <a:p>
            <a:r>
              <a:rPr lang="en-CA" b="1" dirty="0" smtClean="0"/>
              <a:t>BAX Securities Law</a:t>
            </a:r>
          </a:p>
          <a:p>
            <a:r>
              <a:rPr lang="en-CA" b="1" dirty="0" smtClean="0"/>
              <a:t>Suite 300 155 University Avenue </a:t>
            </a:r>
          </a:p>
          <a:p>
            <a:r>
              <a:rPr lang="en-CA" b="1" dirty="0" smtClean="0"/>
              <a:t>Toronto Ontario M5H 3B7</a:t>
            </a:r>
          </a:p>
          <a:p>
            <a:r>
              <a:rPr lang="en-CA" b="1" dirty="0" smtClean="0"/>
              <a:t>Tel: 416.601.1004</a:t>
            </a:r>
          </a:p>
          <a:p>
            <a:r>
              <a:rPr lang="en-CA" b="1" dirty="0" smtClean="0"/>
              <a:t>Cell: 647.403.4606</a:t>
            </a:r>
          </a:p>
          <a:p>
            <a:r>
              <a:rPr lang="en-CA" b="1" dirty="0" smtClean="0">
                <a:hlinkClick r:id="rId2"/>
              </a:rPr>
              <a:t>bhendrickson@baxsecuritieslaw.com</a:t>
            </a:r>
            <a:endParaRPr lang="en-CA" b="1" dirty="0" smtClean="0"/>
          </a:p>
          <a:p>
            <a:r>
              <a:rPr lang="en-CA" b="1" dirty="0" smtClean="0">
                <a:hlinkClick r:id="rId3"/>
              </a:rPr>
              <a:t>www.baxsecuritieslaw.com</a:t>
            </a:r>
            <a:endParaRPr lang="en-CA" b="1" dirty="0" smtClean="0"/>
          </a:p>
          <a:p>
            <a:r>
              <a:rPr lang="en-CA" b="1" dirty="0"/>
              <a:t>LinkedIn :  </a:t>
            </a:r>
            <a:r>
              <a:rPr lang="en-CA" b="1" dirty="0">
                <a:hlinkClick r:id="rId4"/>
              </a:rPr>
              <a:t>www.linkedin.com/in</a:t>
            </a:r>
            <a:r>
              <a:rPr lang="en-CA" b="1" dirty="0" smtClean="0">
                <a:hlinkClick r:id="rId4"/>
              </a:rPr>
              <a:t>/</a:t>
            </a:r>
            <a:endParaRPr lang="en-CA" b="1" dirty="0"/>
          </a:p>
          <a:p>
            <a:r>
              <a:rPr lang="en-CA" b="1" dirty="0"/>
              <a:t>Twitter:  </a:t>
            </a:r>
            <a:r>
              <a:rPr lang="en-CA" b="1" dirty="0">
                <a:hlinkClick r:id="rId5"/>
              </a:rPr>
              <a:t>https://</a:t>
            </a:r>
            <a:r>
              <a:rPr lang="en-CA" b="1" dirty="0" smtClean="0">
                <a:hlinkClick r:id="rId5"/>
              </a:rPr>
              <a:t>twitter.com/BAXhendrickson</a:t>
            </a:r>
            <a:r>
              <a:rPr lang="en-CA" b="1" dirty="0"/>
              <a:t/>
            </a:r>
            <a:br>
              <a:rPr lang="en-CA" b="1" dirty="0"/>
            </a:br>
            <a:r>
              <a:rPr lang="en-CA" dirty="0"/>
              <a:t/>
            </a:r>
            <a:br>
              <a:rPr lang="en-CA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BE1DD-CAAC-9C4D-91A9-0649455DB44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6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CSA Notice</a:t>
            </a:r>
            <a:br>
              <a:rPr lang="en-US" dirty="0" smtClean="0"/>
            </a:br>
            <a:r>
              <a:rPr lang="en-US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</a:t>
            </a:r>
            <a:r>
              <a:rPr lang="en-US" dirty="0" smtClean="0"/>
              <a:t> </a:t>
            </a:r>
            <a:r>
              <a:rPr lang="en-US" sz="2800" dirty="0" smtClean="0"/>
              <a:t>March </a:t>
            </a:r>
            <a:r>
              <a:rPr lang="en-US" sz="2800" dirty="0"/>
              <a:t>21, 2017, the </a:t>
            </a:r>
            <a:r>
              <a:rPr lang="en-US" sz="2800" dirty="0" smtClean="0"/>
              <a:t>Canadian Securities Administrators (“</a:t>
            </a:r>
            <a:r>
              <a:rPr lang="en-US" sz="2800" b="1" dirty="0" smtClean="0"/>
              <a:t>CSA</a:t>
            </a:r>
            <a:r>
              <a:rPr lang="en-US" sz="2800" dirty="0" smtClean="0"/>
              <a:t>”)  </a:t>
            </a:r>
            <a:r>
              <a:rPr lang="en-US" sz="2800" dirty="0"/>
              <a:t>announced a project </a:t>
            </a:r>
            <a:r>
              <a:rPr lang="en-US" sz="2800" dirty="0" smtClean="0"/>
              <a:t>to: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dirty="0"/>
              <a:t>review the disclosure of risks and financial impacts to issuers associated with climate change, and </a:t>
            </a:r>
            <a:endParaRPr lang="en-US" sz="2800" dirty="0" smtClean="0"/>
          </a:p>
          <a:p>
            <a:pPr lvl="1"/>
            <a:r>
              <a:rPr lang="en-US" sz="2800" dirty="0" smtClean="0"/>
              <a:t>the </a:t>
            </a:r>
            <a:r>
              <a:rPr lang="en-US" sz="2800" dirty="0"/>
              <a:t>governance processes related to them (the </a:t>
            </a:r>
            <a:r>
              <a:rPr lang="en-US" sz="2800" dirty="0" smtClean="0"/>
              <a:t>“</a:t>
            </a:r>
            <a:r>
              <a:rPr lang="en-US" sz="2800" b="1" dirty="0" smtClean="0"/>
              <a:t>Project</a:t>
            </a:r>
            <a:r>
              <a:rPr lang="en-US" sz="2800" dirty="0" smtClean="0"/>
              <a:t>”).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32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CSA Notice</a:t>
            </a:r>
            <a:br>
              <a:rPr lang="en-US" dirty="0" smtClean="0"/>
            </a:br>
            <a:r>
              <a:rPr lang="en-US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Project was focused </a:t>
            </a:r>
            <a:r>
              <a:rPr lang="en-US" sz="2800" dirty="0" smtClean="0"/>
              <a:t>on:</a:t>
            </a:r>
          </a:p>
          <a:p>
            <a:r>
              <a:rPr lang="en-US" sz="2600" dirty="0" smtClean="0"/>
              <a:t>climate </a:t>
            </a:r>
            <a:r>
              <a:rPr lang="en-US" sz="2600" dirty="0"/>
              <a:t>change-related risks and opportunities that impact an issuer and its business, </a:t>
            </a:r>
          </a:p>
          <a:p>
            <a:r>
              <a:rPr lang="en-US" sz="2600" dirty="0" smtClean="0"/>
              <a:t>as </a:t>
            </a:r>
            <a:r>
              <a:rPr lang="en-US" sz="2600" dirty="0"/>
              <a:t>opposed to the impact an issuer has or may have on climate change.</a:t>
            </a: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93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CSA Notice</a:t>
            </a:r>
            <a:br>
              <a:rPr lang="en-US" dirty="0" smtClean="0"/>
            </a:br>
            <a:r>
              <a:rPr lang="en-US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objectives of the Project were:</a:t>
            </a:r>
          </a:p>
          <a:p>
            <a:pPr lvl="1"/>
            <a:r>
              <a:rPr lang="en-US" sz="2200" dirty="0"/>
              <a:t>to assess whether current securities legislation </a:t>
            </a:r>
            <a:r>
              <a:rPr lang="en-US" sz="2200" dirty="0" smtClean="0"/>
              <a:t>and </a:t>
            </a:r>
            <a:r>
              <a:rPr lang="en-US" sz="2200" dirty="0"/>
              <a:t>guidance are sufficient for issuers to determine what climate change-related disclosures they should provide;</a:t>
            </a:r>
          </a:p>
          <a:p>
            <a:pPr lvl="1"/>
            <a:r>
              <a:rPr lang="en-US" sz="2200" dirty="0"/>
              <a:t>to better understand what climate change-related information investors need in order to make informed voting and investment decisions, </a:t>
            </a:r>
            <a:r>
              <a:rPr lang="en-US" sz="2200" dirty="0" smtClean="0"/>
              <a:t>and</a:t>
            </a:r>
            <a:endParaRPr lang="en-US" sz="2200" dirty="0"/>
          </a:p>
          <a:p>
            <a:pPr lvl="1"/>
            <a:r>
              <a:rPr lang="en-US" sz="2200" dirty="0"/>
              <a:t>to see whether or not issuers are providing appropriate </a:t>
            </a:r>
            <a:r>
              <a:rPr lang="en-US" sz="2200" dirty="0" smtClean="0"/>
              <a:t>disclosures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0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CSA Notice</a:t>
            </a:r>
            <a:br>
              <a:rPr lang="en-US" dirty="0" smtClean="0"/>
            </a:br>
            <a:r>
              <a:rPr lang="en-US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CSA </a:t>
            </a:r>
            <a:r>
              <a:rPr lang="en-US" sz="2400" dirty="0"/>
              <a:t>staff </a:t>
            </a:r>
            <a:r>
              <a:rPr lang="en-US" sz="2400" dirty="0" smtClean="0"/>
              <a:t>consulted with investors to </a:t>
            </a:r>
            <a:r>
              <a:rPr lang="en-US" sz="2400" dirty="0"/>
              <a:t>understand their disclosure needs, </a:t>
            </a:r>
            <a:r>
              <a:rPr lang="en-US" sz="2400" dirty="0" smtClean="0"/>
              <a:t>whether </a:t>
            </a:r>
            <a:r>
              <a:rPr lang="en-US" sz="2400" dirty="0"/>
              <a:t>those needs were being met by </a:t>
            </a:r>
            <a:r>
              <a:rPr lang="en-US" sz="2400" dirty="0" smtClean="0"/>
              <a:t>issuers </a:t>
            </a:r>
            <a:r>
              <a:rPr lang="en-US" sz="2400" dirty="0"/>
              <a:t>and </a:t>
            </a:r>
            <a:r>
              <a:rPr lang="en-US" sz="2400" dirty="0" smtClean="0"/>
              <a:t>suggestions </a:t>
            </a:r>
            <a:r>
              <a:rPr lang="en-US" sz="2400" dirty="0"/>
              <a:t>for improvement. </a:t>
            </a:r>
            <a:endParaRPr lang="en-US" sz="2400" dirty="0" smtClean="0"/>
          </a:p>
          <a:p>
            <a:r>
              <a:rPr lang="en-US" sz="2400" dirty="0" smtClean="0"/>
              <a:t>Staff </a:t>
            </a:r>
            <a:r>
              <a:rPr lang="en-US" sz="2400" dirty="0"/>
              <a:t>consulted with issuers with respect to </a:t>
            </a:r>
            <a:r>
              <a:rPr lang="en-US" sz="2400" dirty="0" smtClean="0"/>
              <a:t>the </a:t>
            </a:r>
            <a:r>
              <a:rPr lang="en-US" sz="2400" dirty="0"/>
              <a:t>challenges involved in identifying climate change-related risks and opportunities, quantifying impacts, and preparing meaningful disclosure of material information.</a:t>
            </a:r>
          </a:p>
          <a:p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5084-C661-6F46-98E1-96F9AB305506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/>
              <a:t>CSA Staff Notice </a:t>
            </a:r>
            <a:br>
              <a:rPr lang="en-US" sz="4000" b="1" dirty="0" smtClean="0"/>
            </a:br>
            <a:r>
              <a:rPr lang="en-US" sz="4000" b="1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 April 5, 2018, the Canadian Securities Administrators (CSA) </a:t>
            </a:r>
            <a:r>
              <a:rPr lang="en-US" sz="2400" i="1" dirty="0"/>
              <a:t>published CSA Staff </a:t>
            </a:r>
            <a:r>
              <a:rPr lang="en-US" sz="2400" i="1" dirty="0" smtClean="0"/>
              <a:t>Notice</a:t>
            </a:r>
            <a:r>
              <a:rPr lang="en-US" sz="2400" dirty="0"/>
              <a:t> </a:t>
            </a:r>
            <a:r>
              <a:rPr lang="en-US" sz="2400" i="1" dirty="0" smtClean="0"/>
              <a:t>51-354 </a:t>
            </a:r>
            <a:r>
              <a:rPr lang="en-US" sz="2400" i="1" dirty="0"/>
              <a:t>Report on Climate change-related Disclosure Project</a:t>
            </a:r>
            <a:r>
              <a:rPr lang="en-US" sz="2400" dirty="0"/>
              <a:t> </a:t>
            </a:r>
            <a:r>
              <a:rPr lang="en-US" sz="2400" dirty="0" smtClean="0"/>
              <a:t>(“</a:t>
            </a:r>
            <a:r>
              <a:rPr lang="en-US" sz="2400" b="1" dirty="0" smtClean="0"/>
              <a:t>Staff Notice</a:t>
            </a:r>
            <a:r>
              <a:rPr lang="en-US" sz="2400" dirty="0" smtClean="0"/>
              <a:t>”).</a:t>
            </a:r>
          </a:p>
          <a:p>
            <a:r>
              <a:rPr lang="en-US" sz="2400" dirty="0" smtClean="0"/>
              <a:t>The Staff Notice follows on earlier guidance published in CSA Staff Notice 51-333 Environmental Reporting Guidance published on October 27, 2010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34-9514-254C-A219-262F301134A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143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/>
              <a:t>CSA Staff Notice </a:t>
            </a:r>
            <a:br>
              <a:rPr lang="en-US" sz="4000" b="1" dirty="0" smtClean="0"/>
            </a:br>
            <a:r>
              <a:rPr lang="en-US" sz="4000" b="1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Staff Notice </a:t>
            </a:r>
            <a:r>
              <a:rPr lang="en-US" sz="2400" dirty="0" smtClean="0"/>
              <a:t>summarizes:</a:t>
            </a:r>
          </a:p>
          <a:p>
            <a:r>
              <a:rPr lang="en-US" sz="2400" dirty="0"/>
              <a:t>T</a:t>
            </a:r>
            <a:r>
              <a:rPr lang="en-US" sz="2200" dirty="0" smtClean="0"/>
              <a:t>he </a:t>
            </a:r>
            <a:r>
              <a:rPr lang="en-US" sz="2200" dirty="0"/>
              <a:t>results of the CSA's review of the disclosure by reporting issuers of the </a:t>
            </a:r>
            <a:r>
              <a:rPr lang="en-US" sz="2200" dirty="0" smtClean="0"/>
              <a:t>risks,</a:t>
            </a:r>
          </a:p>
          <a:p>
            <a:r>
              <a:rPr lang="en-US" sz="2200" dirty="0"/>
              <a:t>F</a:t>
            </a:r>
            <a:r>
              <a:rPr lang="en-US" sz="2200" dirty="0" smtClean="0"/>
              <a:t>inancial </a:t>
            </a:r>
            <a:r>
              <a:rPr lang="en-US" sz="2200" dirty="0"/>
              <a:t>impacts associated with climate </a:t>
            </a:r>
            <a:r>
              <a:rPr lang="en-US" sz="2200" dirty="0" smtClean="0"/>
              <a:t>change, </a:t>
            </a:r>
            <a:r>
              <a:rPr lang="en-US" sz="2200" dirty="0"/>
              <a:t>and </a:t>
            </a:r>
            <a:endParaRPr lang="en-US" sz="2200" dirty="0" smtClean="0"/>
          </a:p>
          <a:p>
            <a:r>
              <a:rPr lang="en-US" sz="2200" dirty="0"/>
              <a:t>P</a:t>
            </a:r>
            <a:r>
              <a:rPr lang="en-US" sz="2200" dirty="0" smtClean="0"/>
              <a:t>lans </a:t>
            </a:r>
            <a:r>
              <a:rPr lang="en-US" sz="2200" dirty="0"/>
              <a:t>for future work.</a:t>
            </a:r>
          </a:p>
          <a:p>
            <a:endParaRPr lang="en-US" sz="24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34-9514-254C-A219-262F301134A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810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BAX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b="1" dirty="0" smtClean="0"/>
              <a:t>CSA Staff Notice </a:t>
            </a:r>
            <a:br>
              <a:rPr lang="en-US" sz="4000" b="1" dirty="0" smtClean="0"/>
            </a:br>
            <a:r>
              <a:rPr lang="en-US" sz="4000" b="1" dirty="0" smtClean="0"/>
              <a:t>51-354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CSA reported that:</a:t>
            </a:r>
          </a:p>
          <a:p>
            <a:r>
              <a:rPr lang="en-US" sz="2200" dirty="0" smtClean="0"/>
              <a:t>There was room “room for improvement” in the disclosure but no “corrective action” was taken and noted a “variation” in disclosure.</a:t>
            </a:r>
            <a:endParaRPr lang="en-US" sz="2200" dirty="0"/>
          </a:p>
          <a:p>
            <a:r>
              <a:rPr lang="en-US" sz="2200" dirty="0" smtClean="0"/>
              <a:t>Investors were generally dissatisfied with the state of climate change related disclosure, some suggested additional guidance and education others required that new disclosure standards should be imposed.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34-9514-254C-A219-262F301134A5}" type="datetime1">
              <a:rPr lang="en-CA" smtClean="0"/>
              <a:t>2018-06-17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366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v 20, 17 BGD Group" id="{B2DB36CD-789C-4D4E-B4C6-22D27C9BE18D}" vid="{3E21328A-D07C-6D43-A37B-1FEC0741BE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Nov 20, 17 MNP v. 1 (Jan 29-18)</Template>
  <TotalTime>6243</TotalTime>
  <Words>943</Words>
  <Application>Microsoft Macintosh PowerPoint</Application>
  <PresentationFormat>Widescreen</PresentationFormat>
  <Paragraphs>160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</vt:lpstr>
      <vt:lpstr>Corbel</vt:lpstr>
      <vt:lpstr>Wingdings 2</vt:lpstr>
      <vt:lpstr>Frame</vt:lpstr>
      <vt:lpstr> Environment &amp; Financial Markets CBA Environmental, Energy &amp; Resources Law Summit</vt:lpstr>
      <vt:lpstr>BAX  Securities Regulation of Environmental Disclosure </vt:lpstr>
      <vt:lpstr>BAX  CSA Notice 51-354</vt:lpstr>
      <vt:lpstr>BAX  CSA Notice 51-354</vt:lpstr>
      <vt:lpstr>BAX  CSA Notice 51-354</vt:lpstr>
      <vt:lpstr>BAX  CSA Notice 51-354</vt:lpstr>
      <vt:lpstr>BAX  CSA Staff Notice  51-354</vt:lpstr>
      <vt:lpstr>BAX  CSA Staff Notice  51-354</vt:lpstr>
      <vt:lpstr>BAX  CSA Staff Notice  51-354</vt:lpstr>
      <vt:lpstr>BAX  CSA Staff Notice  51-354</vt:lpstr>
      <vt:lpstr>BAX  CSA Staff Notice  51-354</vt:lpstr>
      <vt:lpstr>BAX  CSA Staff Notice  51-354</vt:lpstr>
      <vt:lpstr>BAX  CSA Staff Notice  51-354</vt:lpstr>
      <vt:lpstr>BAX  CSA Notice 51-354</vt:lpstr>
      <vt:lpstr>BAX  CSA Notice 51-354</vt:lpstr>
      <vt:lpstr>BAX  Securities Disclosure Rules</vt:lpstr>
      <vt:lpstr>BAX   Environmental Disclosure Standards</vt:lpstr>
      <vt:lpstr>BAX  Environmental Disclosure Standards</vt:lpstr>
      <vt:lpstr>BAX  Environmental Disclosure Standards</vt:lpstr>
      <vt:lpstr>BAX  Environmental Disclosure Standards</vt:lpstr>
      <vt:lpstr>BAX  Environmental Disclosure Standards</vt:lpstr>
      <vt:lpstr>BAX  Environmental Disclosure Standards</vt:lpstr>
      <vt:lpstr>BAX  Environmental Disclosure Standards</vt:lpstr>
      <vt:lpstr>BAX  Contact Information </vt:lpstr>
    </vt:vector>
  </TitlesOfParts>
  <Company>Microsoft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MNP LLP Presentation by BAX Securities Law</dc:title>
  <dc:creator>Nav Pannu</dc:creator>
  <cp:lastModifiedBy>BARB HENDRICKSON</cp:lastModifiedBy>
  <cp:revision>65</cp:revision>
  <cp:lastPrinted>2018-05-28T21:56:58Z</cp:lastPrinted>
  <dcterms:created xsi:type="dcterms:W3CDTF">2018-01-29T14:59:18Z</dcterms:created>
  <dcterms:modified xsi:type="dcterms:W3CDTF">2018-06-17T21:32:38Z</dcterms:modified>
</cp:coreProperties>
</file>